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handoutMasterIdLst>
    <p:handoutMasterId r:id="rId15"/>
  </p:handoutMasterIdLst>
  <p:sldIdLst>
    <p:sldId id="322" r:id="rId2"/>
    <p:sldId id="323" r:id="rId3"/>
    <p:sldId id="321" r:id="rId4"/>
    <p:sldId id="324" r:id="rId5"/>
    <p:sldId id="296" r:id="rId6"/>
    <p:sldId id="330" r:id="rId7"/>
    <p:sldId id="325" r:id="rId8"/>
    <p:sldId id="326" r:id="rId9"/>
    <p:sldId id="327" r:id="rId10"/>
    <p:sldId id="328" r:id="rId11"/>
    <p:sldId id="329" r:id="rId12"/>
    <p:sldId id="297" r:id="rId13"/>
  </p:sldIdLst>
  <p:sldSz cx="9144000" cy="6858000" type="screen4x3"/>
  <p:notesSz cx="6858000" cy="9144000"/>
  <p:embeddedFontLst>
    <p:embeddedFont>
      <p:font typeface="맑은 고딕" panose="020B0503020000020004" pitchFamily="34" charset="-127"/>
      <p:regular r:id="rId16"/>
      <p:bold r:id="rId17"/>
    </p:embeddedFont>
    <p:embeddedFont>
      <p:font typeface="Calibri Light" panose="020F0302020204030204" pitchFamily="34" charset="0"/>
      <p:regular r:id="rId18"/>
      <p:italic r:id="rId19"/>
    </p:embeddedFont>
    <p:embeddedFont>
      <p:font typeface="Calibri" panose="020F0502020204030204" pitchFamily="34" charset="0"/>
      <p:regular r:id="rId20"/>
      <p:bold r:id="rId21"/>
      <p:italic r:id="rId22"/>
      <p:boldItalic r:id="rId23"/>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8012"/>
    <a:srgbClr val="F64927"/>
    <a:srgbClr val="384B45"/>
    <a:srgbClr val="B0DF39"/>
    <a:srgbClr val="EEE0BD"/>
    <a:srgbClr val="D68965"/>
    <a:srgbClr val="FF6D00"/>
    <a:srgbClr val="59755C"/>
    <a:srgbClr val="7F7F7F"/>
    <a:srgbClr val="1E33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19" autoAdjust="0"/>
    <p:restoredTop sz="96582" autoAdjust="0"/>
  </p:normalViewPr>
  <p:slideViewPr>
    <p:cSldViewPr>
      <p:cViewPr varScale="1">
        <p:scale>
          <a:sx n="66" d="100"/>
          <a:sy n="66" d="100"/>
        </p:scale>
        <p:origin x="1492"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85" d="100"/>
          <a:sy n="85" d="100"/>
        </p:scale>
        <p:origin x="-387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[Restaurant Order Analysis.csv]Sheet1!PivotTable1</c:name>
    <c:fmtId val="42"/>
  </c:pivotSource>
  <c:chart>
    <c:autoTitleDeleted val="1"/>
    <c:pivotFmts>
      <c:pivotFmt>
        <c:idx val="0"/>
      </c:pivotFmt>
      <c:pivotFmt>
        <c:idx val="1"/>
      </c:pivotFmt>
      <c:pivotFmt>
        <c:idx val="2"/>
      </c:pivotFmt>
      <c:pivotFmt>
        <c:idx val="3"/>
      </c:pivotFmt>
      <c:pivotFmt>
        <c:idx val="4"/>
      </c:pivotFmt>
      <c:pivotFmt>
        <c:idx val="5"/>
      </c:pivotFmt>
      <c:pivotFmt>
        <c:idx val="6"/>
        <c:spPr>
          <a:solidFill>
            <a:schemeClr val="accent1"/>
          </a:solidFill>
          <a:ln>
            <a:noFill/>
          </a:ln>
          <a:effectLst>
            <a:outerShdw blurRad="254000" sx="102000" sy="102000" algn="ctr" rotWithShape="0">
              <a:prstClr val="black">
                <a:alpha val="20000"/>
              </a:prstClr>
            </a:outerShdw>
          </a:effectLst>
        </c:spPr>
        <c:marker>
          <c:symbol val="circle"/>
          <c:size val="6"/>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outerShdw blurRad="254000" sx="102000" sy="102000" algn="ctr" rotWithShape="0">
              <a:prstClr val="black">
                <a:alpha val="20000"/>
              </a:prstClr>
            </a:outerShdw>
          </a:effectLst>
        </c:spPr>
      </c:pivotFmt>
      <c:pivotFmt>
        <c:idx val="8"/>
        <c:spPr>
          <a:solidFill>
            <a:schemeClr val="accent2"/>
          </a:solidFill>
          <a:ln>
            <a:noFill/>
          </a:ln>
          <a:effectLst>
            <a:outerShdw blurRad="254000" sx="102000" sy="102000" algn="ctr" rotWithShape="0">
              <a:prstClr val="black">
                <a:alpha val="20000"/>
              </a:prstClr>
            </a:outerShdw>
          </a:effectLst>
        </c:spPr>
      </c:pivotFmt>
      <c:pivotFmt>
        <c:idx val="9"/>
        <c:spPr>
          <a:solidFill>
            <a:schemeClr val="accent3"/>
          </a:solidFill>
          <a:ln>
            <a:noFill/>
          </a:ln>
          <a:effectLst>
            <a:outerShdw blurRad="254000" sx="102000" sy="102000" algn="ctr" rotWithShape="0">
              <a:prstClr val="black">
                <a:alpha val="20000"/>
              </a:prstClr>
            </a:outerShdw>
          </a:effectLst>
        </c:spPr>
      </c:pivotFmt>
      <c:pivotFmt>
        <c:idx val="10"/>
        <c:spPr>
          <a:solidFill>
            <a:schemeClr val="accent4"/>
          </a:solidFill>
          <a:ln>
            <a:noFill/>
          </a:ln>
          <a:effectLst>
            <a:outerShdw blurRad="254000" sx="102000" sy="102000" algn="ctr" rotWithShape="0">
              <a:prstClr val="black">
                <a:alpha val="20000"/>
              </a:prstClr>
            </a:outerShdw>
          </a:effectLst>
        </c:spPr>
      </c:pivotFmt>
      <c:pivotFmt>
        <c:idx val="11"/>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1"/>
          <c:showSerName val="0"/>
          <c:showPercent val="1"/>
          <c:showBubbleSize val="0"/>
          <c:extLst>
            <c:ext xmlns:c15="http://schemas.microsoft.com/office/drawing/2012/chart" uri="{CE6537A1-D6FC-4f65-9D91-7224C49458BB}"/>
          </c:extLst>
        </c:dLbl>
      </c:pivotFmt>
      <c:pivotFmt>
        <c:idx val="12"/>
        <c:spPr>
          <a:solidFill>
            <a:schemeClr val="accent1"/>
          </a:solidFill>
          <a:ln>
            <a:noFill/>
          </a:ln>
          <a:effectLst>
            <a:outerShdw blurRad="254000" sx="102000" sy="102000" algn="ctr" rotWithShape="0">
              <a:prstClr val="black">
                <a:alpha val="20000"/>
              </a:prstClr>
            </a:outerShdw>
          </a:effectLst>
        </c:spPr>
      </c:pivotFmt>
      <c:pivotFmt>
        <c:idx val="13"/>
        <c:spPr>
          <a:solidFill>
            <a:schemeClr val="accent1"/>
          </a:solidFill>
          <a:ln>
            <a:noFill/>
          </a:ln>
          <a:effectLst>
            <a:outerShdw blurRad="254000" sx="102000" sy="102000" algn="ctr" rotWithShape="0">
              <a:prstClr val="black">
                <a:alpha val="20000"/>
              </a:prstClr>
            </a:outerShdw>
          </a:effectLst>
        </c:spPr>
      </c:pivotFmt>
      <c:pivotFmt>
        <c:idx val="14"/>
        <c:spPr>
          <a:solidFill>
            <a:schemeClr val="accent1"/>
          </a:solidFill>
          <a:ln>
            <a:noFill/>
          </a:ln>
          <a:effectLst>
            <a:outerShdw blurRad="254000" sx="102000" sy="102000" algn="ctr" rotWithShape="0">
              <a:prstClr val="black">
                <a:alpha val="20000"/>
              </a:prstClr>
            </a:outerShdw>
          </a:effectLst>
        </c:spPr>
      </c:pivotFmt>
      <c:pivotFmt>
        <c:idx val="15"/>
        <c:spPr>
          <a:solidFill>
            <a:schemeClr val="accent1"/>
          </a:solidFill>
          <a:ln>
            <a:noFill/>
          </a:ln>
          <a:effectLst>
            <a:outerShdw blurRad="254000" sx="102000" sy="102000" algn="ctr" rotWithShape="0">
              <a:prstClr val="black">
                <a:alpha val="20000"/>
              </a:prstClr>
            </a:outerShdw>
          </a:effectLst>
        </c:spPr>
      </c:pivotFmt>
      <c:pivotFmt>
        <c:idx val="16"/>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1"/>
          <c:showSerName val="0"/>
          <c:showPercent val="1"/>
          <c:showBubbleSize val="0"/>
          <c:extLst>
            <c:ext xmlns:c15="http://schemas.microsoft.com/office/drawing/2012/chart" uri="{CE6537A1-D6FC-4f65-9D91-7224C49458BB}"/>
          </c:extLst>
        </c:dLbl>
      </c:pivotFmt>
      <c:pivotFmt>
        <c:idx val="17"/>
        <c:spPr>
          <a:solidFill>
            <a:schemeClr val="accent1"/>
          </a:solidFill>
          <a:ln>
            <a:noFill/>
          </a:ln>
          <a:effectLst>
            <a:outerShdw blurRad="254000" sx="102000" sy="102000" algn="ctr" rotWithShape="0">
              <a:prstClr val="black">
                <a:alpha val="20000"/>
              </a:prstClr>
            </a:outerShdw>
          </a:effectLst>
        </c:spPr>
      </c:pivotFmt>
      <c:pivotFmt>
        <c:idx val="18"/>
        <c:spPr>
          <a:solidFill>
            <a:schemeClr val="accent1"/>
          </a:solidFill>
          <a:ln>
            <a:noFill/>
          </a:ln>
          <a:effectLst>
            <a:outerShdw blurRad="254000" sx="102000" sy="102000" algn="ctr" rotWithShape="0">
              <a:prstClr val="black">
                <a:alpha val="20000"/>
              </a:prstClr>
            </a:outerShdw>
          </a:effectLst>
        </c:spPr>
      </c:pivotFmt>
      <c:pivotFmt>
        <c:idx val="19"/>
        <c:spPr>
          <a:solidFill>
            <a:schemeClr val="accent1"/>
          </a:solidFill>
          <a:ln>
            <a:noFill/>
          </a:ln>
          <a:effectLst>
            <a:outerShdw blurRad="254000" sx="102000" sy="102000" algn="ctr" rotWithShape="0">
              <a:prstClr val="black">
                <a:alpha val="20000"/>
              </a:prstClr>
            </a:outerShdw>
          </a:effectLst>
        </c:spPr>
      </c:pivotFmt>
      <c:pivotFmt>
        <c:idx val="20"/>
        <c:spPr>
          <a:solidFill>
            <a:schemeClr val="accent1"/>
          </a:solidFill>
          <a:ln>
            <a:noFill/>
          </a:ln>
          <a:effectLst>
            <a:outerShdw blurRad="254000" sx="102000" sy="102000" algn="ctr" rotWithShape="0">
              <a:prstClr val="black">
                <a:alpha val="20000"/>
              </a:prstClr>
            </a:outerShdw>
          </a:effectLst>
        </c:spPr>
      </c:pivotFmt>
    </c:pivotFmts>
    <c:plotArea>
      <c:layout>
        <c:manualLayout>
          <c:layoutTarget val="inner"/>
          <c:xMode val="edge"/>
          <c:yMode val="edge"/>
          <c:x val="0.20213457008178229"/>
          <c:y val="0.11622380859968201"/>
          <c:w val="0.55797101449275366"/>
          <c:h val="0.89743589743589747"/>
        </c:manualLayout>
      </c:layout>
      <c:pieChart>
        <c:varyColors val="1"/>
        <c:ser>
          <c:idx val="0"/>
          <c:order val="0"/>
          <c:tx>
            <c:strRef>
              <c:f>Sheet1!$B$3</c:f>
              <c:strCache>
                <c:ptCount val="1"/>
                <c:pt idx="0">
                  <c:v>Total</c:v>
                </c:pt>
              </c:strCache>
            </c:strRef>
          </c:tx>
          <c:dPt>
            <c:idx val="0"/>
            <c:bubble3D val="0"/>
            <c:spPr>
              <a:solidFill>
                <a:schemeClr val="accent1"/>
              </a:solidFill>
              <a:ln>
                <a:noFill/>
              </a:ln>
              <a:effectLst>
                <a:outerShdw blurRad="254000" sx="102000" sy="102000" algn="ctr" rotWithShape="0">
                  <a:prstClr val="black">
                    <a:alpha val="20000"/>
                  </a:prstClr>
                </a:outerShdw>
              </a:effectLst>
            </c:spPr>
          </c:dPt>
          <c:dPt>
            <c:idx val="1"/>
            <c:bubble3D val="0"/>
            <c:spPr>
              <a:solidFill>
                <a:schemeClr val="accent2"/>
              </a:solidFill>
              <a:ln>
                <a:noFill/>
              </a:ln>
              <a:effectLst>
                <a:outerShdw blurRad="254000" sx="102000" sy="102000" algn="ctr" rotWithShape="0">
                  <a:prstClr val="black">
                    <a:alpha val="20000"/>
                  </a:prstClr>
                </a:outerShdw>
              </a:effectLst>
            </c:spPr>
          </c:dPt>
          <c:dPt>
            <c:idx val="2"/>
            <c:bubble3D val="0"/>
            <c:spPr>
              <a:solidFill>
                <a:schemeClr val="accent3"/>
              </a:solidFill>
              <a:ln>
                <a:noFill/>
              </a:ln>
              <a:effectLst>
                <a:outerShdw blurRad="254000" sx="102000" sy="102000" algn="ctr" rotWithShape="0">
                  <a:prstClr val="black">
                    <a:alpha val="20000"/>
                  </a:prstClr>
                </a:outerShdw>
              </a:effectLst>
            </c:spPr>
          </c:dPt>
          <c:dPt>
            <c:idx val="3"/>
            <c:bubble3D val="0"/>
            <c:spPr>
              <a:solidFill>
                <a:schemeClr val="accent4"/>
              </a:solidFill>
              <a:ln>
                <a:noFill/>
              </a:ln>
              <a:effectLst>
                <a:outerShdw blurRad="254000" sx="102000" sy="102000" algn="ctr" rotWithShape="0">
                  <a:prstClr val="black">
                    <a:alpha val="20000"/>
                  </a:prstClr>
                </a:outerShdw>
              </a:effectLst>
            </c:spPr>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1"/>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15:layout/>
              </c:ext>
            </c:extLst>
          </c:dLbls>
          <c:cat>
            <c:strRef>
              <c:f>Sheet1!$A$4:$A$8</c:f>
              <c:strCache>
                <c:ptCount val="4"/>
                <c:pt idx="0">
                  <c:v>Asian</c:v>
                </c:pt>
                <c:pt idx="1">
                  <c:v>Mexican</c:v>
                </c:pt>
                <c:pt idx="2">
                  <c:v>Italian</c:v>
                </c:pt>
                <c:pt idx="3">
                  <c:v>American</c:v>
                </c:pt>
              </c:strCache>
            </c:strRef>
          </c:cat>
          <c:val>
            <c:numRef>
              <c:f>Sheet1!$B$4:$B$8</c:f>
              <c:numCache>
                <c:formatCode>General</c:formatCode>
                <c:ptCount val="4"/>
                <c:pt idx="0">
                  <c:v>2209</c:v>
                </c:pt>
                <c:pt idx="1">
                  <c:v>1891</c:v>
                </c:pt>
                <c:pt idx="2">
                  <c:v>1837</c:v>
                </c:pt>
                <c:pt idx="3">
                  <c:v>1683</c:v>
                </c:pt>
              </c:numCache>
            </c:numRef>
          </c:val>
        </c:ser>
        <c:dLbls>
          <c:dLblPos val="ctr"/>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68B8807-B55B-4948-BC02-AECDCF7A206C}"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IN"/>
        </a:p>
      </dgm:t>
    </dgm:pt>
    <dgm:pt modelId="{88BAA2BB-7CF0-4BD7-B014-A038C4A04CE5}">
      <dgm:prSet phldrT="[Text]" custT="1"/>
      <dgm:spPr>
        <a:solidFill>
          <a:srgbClr val="EE8012"/>
        </a:solidFill>
      </dgm:spPr>
      <dgm:t>
        <a:bodyPr/>
        <a:lstStyle/>
        <a:p>
          <a:r>
            <a:rPr lang="en-US" sz="2000" dirty="0" err="1" smtClean="0"/>
            <a:t>Order_details</a:t>
          </a:r>
          <a:endParaRPr lang="en-IN" sz="2000" dirty="0"/>
        </a:p>
      </dgm:t>
    </dgm:pt>
    <dgm:pt modelId="{C013EDA4-F021-4E66-9C59-13B7D54B0266}">
      <dgm:prSet phldrT="[Text]" custT="1"/>
      <dgm:spPr>
        <a:solidFill>
          <a:srgbClr val="EE8012"/>
        </a:solidFill>
      </dgm:spPr>
      <dgm:t>
        <a:bodyPr/>
        <a:lstStyle/>
        <a:p>
          <a:r>
            <a:rPr lang="en-US" sz="2000" dirty="0" smtClean="0"/>
            <a:t>Menu_items</a:t>
          </a:r>
          <a:endParaRPr lang="en-IN" sz="2000" dirty="0"/>
        </a:p>
      </dgm:t>
    </dgm:pt>
    <dgm:pt modelId="{A0BFA220-F6E6-4C2A-8D1A-825C209B3D0D}">
      <dgm:prSet phldrT="[Text]" custT="1"/>
      <dgm:spPr>
        <a:solidFill>
          <a:srgbClr val="EE8012"/>
        </a:solidFill>
      </dgm:spPr>
      <dgm:t>
        <a:bodyPr/>
        <a:lstStyle/>
        <a:p>
          <a:r>
            <a:rPr lang="en-US" sz="2400" dirty="0" smtClean="0"/>
            <a:t>Restaurant DB </a:t>
          </a:r>
          <a:endParaRPr lang="en-IN" sz="2400" dirty="0"/>
        </a:p>
      </dgm:t>
    </dgm:pt>
    <dgm:pt modelId="{16E15AFB-58DA-4FE3-87DE-4873D29197F1}" type="sibTrans" cxnId="{E6730F13-F033-4C14-9A93-9B7C2DA1654D}">
      <dgm:prSet/>
      <dgm:spPr/>
      <dgm:t>
        <a:bodyPr/>
        <a:lstStyle/>
        <a:p>
          <a:endParaRPr lang="en-IN"/>
        </a:p>
      </dgm:t>
    </dgm:pt>
    <dgm:pt modelId="{D056A0F2-43CC-46EA-901B-C76A6C51F865}" type="parTrans" cxnId="{E6730F13-F033-4C14-9A93-9B7C2DA1654D}">
      <dgm:prSet/>
      <dgm:spPr/>
      <dgm:t>
        <a:bodyPr/>
        <a:lstStyle/>
        <a:p>
          <a:endParaRPr lang="en-IN"/>
        </a:p>
      </dgm:t>
    </dgm:pt>
    <dgm:pt modelId="{546171D8-517F-43C1-87F0-151C6A700BC6}" type="sibTrans" cxnId="{5D4C7BA1-54DA-4032-A977-A088E619A166}">
      <dgm:prSet/>
      <dgm:spPr/>
      <dgm:t>
        <a:bodyPr/>
        <a:lstStyle/>
        <a:p>
          <a:endParaRPr lang="en-IN"/>
        </a:p>
      </dgm:t>
    </dgm:pt>
    <dgm:pt modelId="{B1EBDE22-A880-4DCD-8162-9760617C2898}" type="parTrans" cxnId="{5D4C7BA1-54DA-4032-A977-A088E619A166}">
      <dgm:prSet/>
      <dgm:spPr/>
      <dgm:t>
        <a:bodyPr/>
        <a:lstStyle/>
        <a:p>
          <a:endParaRPr lang="en-IN"/>
        </a:p>
      </dgm:t>
    </dgm:pt>
    <dgm:pt modelId="{6936B5F4-1AB2-4DCF-B08D-D0C39F527B90}" type="sibTrans" cxnId="{6242FDA8-4EAA-4F6F-ADBF-C2745F2B4B59}">
      <dgm:prSet/>
      <dgm:spPr/>
      <dgm:t>
        <a:bodyPr/>
        <a:lstStyle/>
        <a:p>
          <a:endParaRPr lang="en-IN"/>
        </a:p>
      </dgm:t>
    </dgm:pt>
    <dgm:pt modelId="{4518D6DD-BA28-4091-8410-59A3B84856FC}" type="parTrans" cxnId="{6242FDA8-4EAA-4F6F-ADBF-C2745F2B4B59}">
      <dgm:prSet/>
      <dgm:spPr/>
      <dgm:t>
        <a:bodyPr/>
        <a:lstStyle/>
        <a:p>
          <a:endParaRPr lang="en-IN"/>
        </a:p>
      </dgm:t>
    </dgm:pt>
    <dgm:pt modelId="{F284B51C-8DA9-4A6E-AAAF-2B072FDE0F03}" type="pres">
      <dgm:prSet presAssocID="{C68B8807-B55B-4948-BC02-AECDCF7A206C}" presName="hierChild1" presStyleCnt="0">
        <dgm:presLayoutVars>
          <dgm:orgChart val="1"/>
          <dgm:chPref val="1"/>
          <dgm:dir/>
          <dgm:animOne val="branch"/>
          <dgm:animLvl val="lvl"/>
          <dgm:resizeHandles/>
        </dgm:presLayoutVars>
      </dgm:prSet>
      <dgm:spPr/>
      <dgm:t>
        <a:bodyPr/>
        <a:lstStyle/>
        <a:p>
          <a:endParaRPr lang="en-IN"/>
        </a:p>
      </dgm:t>
    </dgm:pt>
    <dgm:pt modelId="{744B503F-FD07-4F0A-A8F5-6167D5E8C486}" type="pres">
      <dgm:prSet presAssocID="{A0BFA220-F6E6-4C2A-8D1A-825C209B3D0D}" presName="hierRoot1" presStyleCnt="0">
        <dgm:presLayoutVars>
          <dgm:hierBranch val="init"/>
        </dgm:presLayoutVars>
      </dgm:prSet>
      <dgm:spPr/>
    </dgm:pt>
    <dgm:pt modelId="{22F5049A-7035-435D-81FC-937FC6EE8787}" type="pres">
      <dgm:prSet presAssocID="{A0BFA220-F6E6-4C2A-8D1A-825C209B3D0D}" presName="rootComposite1" presStyleCnt="0"/>
      <dgm:spPr/>
    </dgm:pt>
    <dgm:pt modelId="{2EF24A62-59D3-48EC-9843-AEF52A031D21}" type="pres">
      <dgm:prSet presAssocID="{A0BFA220-F6E6-4C2A-8D1A-825C209B3D0D}" presName="rootText1" presStyleLbl="node0" presStyleIdx="0" presStyleCnt="1" custScaleX="159573">
        <dgm:presLayoutVars>
          <dgm:chPref val="3"/>
        </dgm:presLayoutVars>
      </dgm:prSet>
      <dgm:spPr/>
      <dgm:t>
        <a:bodyPr/>
        <a:lstStyle/>
        <a:p>
          <a:endParaRPr lang="en-IN"/>
        </a:p>
      </dgm:t>
    </dgm:pt>
    <dgm:pt modelId="{9F7601DF-2963-405C-8543-11A053862FA8}" type="pres">
      <dgm:prSet presAssocID="{A0BFA220-F6E6-4C2A-8D1A-825C209B3D0D}" presName="rootConnector1" presStyleLbl="node1" presStyleIdx="0" presStyleCnt="0"/>
      <dgm:spPr/>
      <dgm:t>
        <a:bodyPr/>
        <a:lstStyle/>
        <a:p>
          <a:endParaRPr lang="en-IN"/>
        </a:p>
      </dgm:t>
    </dgm:pt>
    <dgm:pt modelId="{9709AC17-3442-4B54-9599-80FA72AD9453}" type="pres">
      <dgm:prSet presAssocID="{A0BFA220-F6E6-4C2A-8D1A-825C209B3D0D}" presName="hierChild2" presStyleCnt="0"/>
      <dgm:spPr/>
    </dgm:pt>
    <dgm:pt modelId="{20D411C5-79D5-4584-9963-C9E79B569FE0}" type="pres">
      <dgm:prSet presAssocID="{4518D6DD-BA28-4091-8410-59A3B84856FC}" presName="Name37" presStyleLbl="parChTrans1D2" presStyleIdx="0" presStyleCnt="2"/>
      <dgm:spPr/>
      <dgm:t>
        <a:bodyPr/>
        <a:lstStyle/>
        <a:p>
          <a:endParaRPr lang="en-IN"/>
        </a:p>
      </dgm:t>
    </dgm:pt>
    <dgm:pt modelId="{51B21215-6E7B-4508-B6B2-FF7DC8C75E9D}" type="pres">
      <dgm:prSet presAssocID="{C013EDA4-F021-4E66-9C59-13B7D54B0266}" presName="hierRoot2" presStyleCnt="0">
        <dgm:presLayoutVars>
          <dgm:hierBranch val="init"/>
        </dgm:presLayoutVars>
      </dgm:prSet>
      <dgm:spPr/>
    </dgm:pt>
    <dgm:pt modelId="{79E61FE2-002C-4ED9-9F0E-5B792A082681}" type="pres">
      <dgm:prSet presAssocID="{C013EDA4-F021-4E66-9C59-13B7D54B0266}" presName="rootComposite" presStyleCnt="0"/>
      <dgm:spPr/>
    </dgm:pt>
    <dgm:pt modelId="{EC5E4691-9905-459F-919B-3F7DB63C3926}" type="pres">
      <dgm:prSet presAssocID="{C013EDA4-F021-4E66-9C59-13B7D54B0266}" presName="rootText" presStyleLbl="node2" presStyleIdx="0" presStyleCnt="2" custAng="0" custScaleX="155024" custLinFactX="-34362" custLinFactNeighborX="-100000" custLinFactNeighborY="-21000">
        <dgm:presLayoutVars>
          <dgm:chPref val="3"/>
        </dgm:presLayoutVars>
      </dgm:prSet>
      <dgm:spPr/>
      <dgm:t>
        <a:bodyPr/>
        <a:lstStyle/>
        <a:p>
          <a:endParaRPr lang="en-IN"/>
        </a:p>
      </dgm:t>
    </dgm:pt>
    <dgm:pt modelId="{17574AAC-D9B9-4CA3-8231-B0D1FB1F7F92}" type="pres">
      <dgm:prSet presAssocID="{C013EDA4-F021-4E66-9C59-13B7D54B0266}" presName="rootConnector" presStyleLbl="node2" presStyleIdx="0" presStyleCnt="2"/>
      <dgm:spPr/>
      <dgm:t>
        <a:bodyPr/>
        <a:lstStyle/>
        <a:p>
          <a:endParaRPr lang="en-IN"/>
        </a:p>
      </dgm:t>
    </dgm:pt>
    <dgm:pt modelId="{73FBF9FE-1EAF-4645-9A52-E3D5001354E9}" type="pres">
      <dgm:prSet presAssocID="{C013EDA4-F021-4E66-9C59-13B7D54B0266}" presName="hierChild4" presStyleCnt="0"/>
      <dgm:spPr/>
    </dgm:pt>
    <dgm:pt modelId="{16734EC3-1398-457C-A743-FD7DC9890662}" type="pres">
      <dgm:prSet presAssocID="{C013EDA4-F021-4E66-9C59-13B7D54B0266}" presName="hierChild5" presStyleCnt="0"/>
      <dgm:spPr/>
    </dgm:pt>
    <dgm:pt modelId="{D09200FD-C352-407A-A9AA-8FB54F210BF6}" type="pres">
      <dgm:prSet presAssocID="{B1EBDE22-A880-4DCD-8162-9760617C2898}" presName="Name37" presStyleLbl="parChTrans1D2" presStyleIdx="1" presStyleCnt="2"/>
      <dgm:spPr/>
      <dgm:t>
        <a:bodyPr/>
        <a:lstStyle/>
        <a:p>
          <a:endParaRPr lang="en-IN"/>
        </a:p>
      </dgm:t>
    </dgm:pt>
    <dgm:pt modelId="{E1ED4B34-C504-46DB-9A40-FA7017CCD1B8}" type="pres">
      <dgm:prSet presAssocID="{88BAA2BB-7CF0-4BD7-B014-A038C4A04CE5}" presName="hierRoot2" presStyleCnt="0">
        <dgm:presLayoutVars>
          <dgm:hierBranch val="init"/>
        </dgm:presLayoutVars>
      </dgm:prSet>
      <dgm:spPr/>
    </dgm:pt>
    <dgm:pt modelId="{79470595-BF23-4627-BD0D-CA0302BBE0A4}" type="pres">
      <dgm:prSet presAssocID="{88BAA2BB-7CF0-4BD7-B014-A038C4A04CE5}" presName="rootComposite" presStyleCnt="0"/>
      <dgm:spPr/>
    </dgm:pt>
    <dgm:pt modelId="{9EA38D1F-8646-45D9-A704-C1A42F81D21A}" type="pres">
      <dgm:prSet presAssocID="{88BAA2BB-7CF0-4BD7-B014-A038C4A04CE5}" presName="rootText" presStyleLbl="node2" presStyleIdx="1" presStyleCnt="2" custScaleX="139119" custLinFactX="16359" custLinFactNeighborX="100000" custLinFactNeighborY="-26426">
        <dgm:presLayoutVars>
          <dgm:chPref val="3"/>
        </dgm:presLayoutVars>
      </dgm:prSet>
      <dgm:spPr/>
      <dgm:t>
        <a:bodyPr/>
        <a:lstStyle/>
        <a:p>
          <a:endParaRPr lang="en-IN"/>
        </a:p>
      </dgm:t>
    </dgm:pt>
    <dgm:pt modelId="{1F66544B-555E-4A6D-8F9C-97DA0A67FA75}" type="pres">
      <dgm:prSet presAssocID="{88BAA2BB-7CF0-4BD7-B014-A038C4A04CE5}" presName="rootConnector" presStyleLbl="node2" presStyleIdx="1" presStyleCnt="2"/>
      <dgm:spPr/>
      <dgm:t>
        <a:bodyPr/>
        <a:lstStyle/>
        <a:p>
          <a:endParaRPr lang="en-IN"/>
        </a:p>
      </dgm:t>
    </dgm:pt>
    <dgm:pt modelId="{786D075A-9A76-4CCC-BBB1-49008D72E49F}" type="pres">
      <dgm:prSet presAssocID="{88BAA2BB-7CF0-4BD7-B014-A038C4A04CE5}" presName="hierChild4" presStyleCnt="0"/>
      <dgm:spPr/>
    </dgm:pt>
    <dgm:pt modelId="{9DD6861B-97EC-4586-B077-1654EC9C5011}" type="pres">
      <dgm:prSet presAssocID="{88BAA2BB-7CF0-4BD7-B014-A038C4A04CE5}" presName="hierChild5" presStyleCnt="0"/>
      <dgm:spPr/>
    </dgm:pt>
    <dgm:pt modelId="{DD1174CA-18B0-441F-849F-EF3B9D913B34}" type="pres">
      <dgm:prSet presAssocID="{A0BFA220-F6E6-4C2A-8D1A-825C209B3D0D}" presName="hierChild3" presStyleCnt="0"/>
      <dgm:spPr/>
    </dgm:pt>
  </dgm:ptLst>
  <dgm:cxnLst>
    <dgm:cxn modelId="{428A8733-C3CD-4DB6-8BAC-AE5252CF6826}" type="presOf" srcId="{C013EDA4-F021-4E66-9C59-13B7D54B0266}" destId="{17574AAC-D9B9-4CA3-8231-B0D1FB1F7F92}" srcOrd="1" destOrd="0" presId="urn:microsoft.com/office/officeart/2005/8/layout/orgChart1"/>
    <dgm:cxn modelId="{52375C11-2335-4656-BAEE-24A4D56BC5EC}" type="presOf" srcId="{C68B8807-B55B-4948-BC02-AECDCF7A206C}" destId="{F284B51C-8DA9-4A6E-AAAF-2B072FDE0F03}" srcOrd="0" destOrd="0" presId="urn:microsoft.com/office/officeart/2005/8/layout/orgChart1"/>
    <dgm:cxn modelId="{40552470-EAF2-4E2F-9190-BAF208073A8D}" type="presOf" srcId="{88BAA2BB-7CF0-4BD7-B014-A038C4A04CE5}" destId="{1F66544B-555E-4A6D-8F9C-97DA0A67FA75}" srcOrd="1" destOrd="0" presId="urn:microsoft.com/office/officeart/2005/8/layout/orgChart1"/>
    <dgm:cxn modelId="{53812B06-A18D-4717-A894-7A6E0F90EEBB}" type="presOf" srcId="{A0BFA220-F6E6-4C2A-8D1A-825C209B3D0D}" destId="{9F7601DF-2963-405C-8543-11A053862FA8}" srcOrd="1" destOrd="0" presId="urn:microsoft.com/office/officeart/2005/8/layout/orgChart1"/>
    <dgm:cxn modelId="{6242FDA8-4EAA-4F6F-ADBF-C2745F2B4B59}" srcId="{A0BFA220-F6E6-4C2A-8D1A-825C209B3D0D}" destId="{C013EDA4-F021-4E66-9C59-13B7D54B0266}" srcOrd="0" destOrd="0" parTransId="{4518D6DD-BA28-4091-8410-59A3B84856FC}" sibTransId="{6936B5F4-1AB2-4DCF-B08D-D0C39F527B90}"/>
    <dgm:cxn modelId="{E956DF47-B3D2-4055-986B-32E04C073615}" type="presOf" srcId="{B1EBDE22-A880-4DCD-8162-9760617C2898}" destId="{D09200FD-C352-407A-A9AA-8FB54F210BF6}" srcOrd="0" destOrd="0" presId="urn:microsoft.com/office/officeart/2005/8/layout/orgChart1"/>
    <dgm:cxn modelId="{E2985430-53DD-4033-B8AE-DD7568ABCBF1}" type="presOf" srcId="{88BAA2BB-7CF0-4BD7-B014-A038C4A04CE5}" destId="{9EA38D1F-8646-45D9-A704-C1A42F81D21A}" srcOrd="0" destOrd="0" presId="urn:microsoft.com/office/officeart/2005/8/layout/orgChart1"/>
    <dgm:cxn modelId="{5D4C7BA1-54DA-4032-A977-A088E619A166}" srcId="{A0BFA220-F6E6-4C2A-8D1A-825C209B3D0D}" destId="{88BAA2BB-7CF0-4BD7-B014-A038C4A04CE5}" srcOrd="1" destOrd="0" parTransId="{B1EBDE22-A880-4DCD-8162-9760617C2898}" sibTransId="{546171D8-517F-43C1-87F0-151C6A700BC6}"/>
    <dgm:cxn modelId="{FEA75953-8137-467F-A004-E08D509AE3C5}" type="presOf" srcId="{A0BFA220-F6E6-4C2A-8D1A-825C209B3D0D}" destId="{2EF24A62-59D3-48EC-9843-AEF52A031D21}" srcOrd="0" destOrd="0" presId="urn:microsoft.com/office/officeart/2005/8/layout/orgChart1"/>
    <dgm:cxn modelId="{E6730F13-F033-4C14-9A93-9B7C2DA1654D}" srcId="{C68B8807-B55B-4948-BC02-AECDCF7A206C}" destId="{A0BFA220-F6E6-4C2A-8D1A-825C209B3D0D}" srcOrd="0" destOrd="0" parTransId="{D056A0F2-43CC-46EA-901B-C76A6C51F865}" sibTransId="{16E15AFB-58DA-4FE3-87DE-4873D29197F1}"/>
    <dgm:cxn modelId="{490D1349-0BE8-4F6A-89AA-A3C785CB5242}" type="presOf" srcId="{C013EDA4-F021-4E66-9C59-13B7D54B0266}" destId="{EC5E4691-9905-459F-919B-3F7DB63C3926}" srcOrd="0" destOrd="0" presId="urn:microsoft.com/office/officeart/2005/8/layout/orgChart1"/>
    <dgm:cxn modelId="{CEB2D632-BE7A-4AE7-B166-54998C927A04}" type="presOf" srcId="{4518D6DD-BA28-4091-8410-59A3B84856FC}" destId="{20D411C5-79D5-4584-9963-C9E79B569FE0}" srcOrd="0" destOrd="0" presId="urn:microsoft.com/office/officeart/2005/8/layout/orgChart1"/>
    <dgm:cxn modelId="{02A3145C-1B89-4F30-A6F8-D0853A51E5C6}" type="presParOf" srcId="{F284B51C-8DA9-4A6E-AAAF-2B072FDE0F03}" destId="{744B503F-FD07-4F0A-A8F5-6167D5E8C486}" srcOrd="0" destOrd="0" presId="urn:microsoft.com/office/officeart/2005/8/layout/orgChart1"/>
    <dgm:cxn modelId="{E89E00E5-9231-4B91-89ED-8D19F5438AF0}" type="presParOf" srcId="{744B503F-FD07-4F0A-A8F5-6167D5E8C486}" destId="{22F5049A-7035-435D-81FC-937FC6EE8787}" srcOrd="0" destOrd="0" presId="urn:microsoft.com/office/officeart/2005/8/layout/orgChart1"/>
    <dgm:cxn modelId="{B055893A-A05A-4B76-B033-2358E36FA33E}" type="presParOf" srcId="{22F5049A-7035-435D-81FC-937FC6EE8787}" destId="{2EF24A62-59D3-48EC-9843-AEF52A031D21}" srcOrd="0" destOrd="0" presId="urn:microsoft.com/office/officeart/2005/8/layout/orgChart1"/>
    <dgm:cxn modelId="{20E9D8C9-9AA5-46AF-B38D-4DEEDAD0B11F}" type="presParOf" srcId="{22F5049A-7035-435D-81FC-937FC6EE8787}" destId="{9F7601DF-2963-405C-8543-11A053862FA8}" srcOrd="1" destOrd="0" presId="urn:microsoft.com/office/officeart/2005/8/layout/orgChart1"/>
    <dgm:cxn modelId="{8445BA11-64DD-4EA6-9853-21BB2C75035A}" type="presParOf" srcId="{744B503F-FD07-4F0A-A8F5-6167D5E8C486}" destId="{9709AC17-3442-4B54-9599-80FA72AD9453}" srcOrd="1" destOrd="0" presId="urn:microsoft.com/office/officeart/2005/8/layout/orgChart1"/>
    <dgm:cxn modelId="{41271CF3-26D2-45F2-876E-383F52DD9A4F}" type="presParOf" srcId="{9709AC17-3442-4B54-9599-80FA72AD9453}" destId="{20D411C5-79D5-4584-9963-C9E79B569FE0}" srcOrd="0" destOrd="0" presId="urn:microsoft.com/office/officeart/2005/8/layout/orgChart1"/>
    <dgm:cxn modelId="{8F99C989-47BD-4B1F-83FB-1C35EE1F773A}" type="presParOf" srcId="{9709AC17-3442-4B54-9599-80FA72AD9453}" destId="{51B21215-6E7B-4508-B6B2-FF7DC8C75E9D}" srcOrd="1" destOrd="0" presId="urn:microsoft.com/office/officeart/2005/8/layout/orgChart1"/>
    <dgm:cxn modelId="{44110874-1C3B-4CA1-BBD2-AAF156D77424}" type="presParOf" srcId="{51B21215-6E7B-4508-B6B2-FF7DC8C75E9D}" destId="{79E61FE2-002C-4ED9-9F0E-5B792A082681}" srcOrd="0" destOrd="0" presId="urn:microsoft.com/office/officeart/2005/8/layout/orgChart1"/>
    <dgm:cxn modelId="{5973893C-3E00-4FCC-AEB6-E33BC584F69D}" type="presParOf" srcId="{79E61FE2-002C-4ED9-9F0E-5B792A082681}" destId="{EC5E4691-9905-459F-919B-3F7DB63C3926}" srcOrd="0" destOrd="0" presId="urn:microsoft.com/office/officeart/2005/8/layout/orgChart1"/>
    <dgm:cxn modelId="{173050A1-1075-4174-A3FA-750D701DE911}" type="presParOf" srcId="{79E61FE2-002C-4ED9-9F0E-5B792A082681}" destId="{17574AAC-D9B9-4CA3-8231-B0D1FB1F7F92}" srcOrd="1" destOrd="0" presId="urn:microsoft.com/office/officeart/2005/8/layout/orgChart1"/>
    <dgm:cxn modelId="{1C4F2629-4017-4CB5-8A80-703D3226257E}" type="presParOf" srcId="{51B21215-6E7B-4508-B6B2-FF7DC8C75E9D}" destId="{73FBF9FE-1EAF-4645-9A52-E3D5001354E9}" srcOrd="1" destOrd="0" presId="urn:microsoft.com/office/officeart/2005/8/layout/orgChart1"/>
    <dgm:cxn modelId="{05EFC289-05A2-478E-8594-1C2E77AA482E}" type="presParOf" srcId="{51B21215-6E7B-4508-B6B2-FF7DC8C75E9D}" destId="{16734EC3-1398-457C-A743-FD7DC9890662}" srcOrd="2" destOrd="0" presId="urn:microsoft.com/office/officeart/2005/8/layout/orgChart1"/>
    <dgm:cxn modelId="{BA9703C2-DD9D-4AAF-BC8C-250A4F5C41F1}" type="presParOf" srcId="{9709AC17-3442-4B54-9599-80FA72AD9453}" destId="{D09200FD-C352-407A-A9AA-8FB54F210BF6}" srcOrd="2" destOrd="0" presId="urn:microsoft.com/office/officeart/2005/8/layout/orgChart1"/>
    <dgm:cxn modelId="{691B16F6-CDF8-4897-ADD8-DE000876424E}" type="presParOf" srcId="{9709AC17-3442-4B54-9599-80FA72AD9453}" destId="{E1ED4B34-C504-46DB-9A40-FA7017CCD1B8}" srcOrd="3" destOrd="0" presId="urn:microsoft.com/office/officeart/2005/8/layout/orgChart1"/>
    <dgm:cxn modelId="{5D774BE0-89A1-4A63-9E8F-3D6E4889A760}" type="presParOf" srcId="{E1ED4B34-C504-46DB-9A40-FA7017CCD1B8}" destId="{79470595-BF23-4627-BD0D-CA0302BBE0A4}" srcOrd="0" destOrd="0" presId="urn:microsoft.com/office/officeart/2005/8/layout/orgChart1"/>
    <dgm:cxn modelId="{6A14AE26-C8F9-4560-AEB9-E755084B5901}" type="presParOf" srcId="{79470595-BF23-4627-BD0D-CA0302BBE0A4}" destId="{9EA38D1F-8646-45D9-A704-C1A42F81D21A}" srcOrd="0" destOrd="0" presId="urn:microsoft.com/office/officeart/2005/8/layout/orgChart1"/>
    <dgm:cxn modelId="{BAB3A8E2-4654-4A1A-BB1E-372BF0EB7289}" type="presParOf" srcId="{79470595-BF23-4627-BD0D-CA0302BBE0A4}" destId="{1F66544B-555E-4A6D-8F9C-97DA0A67FA75}" srcOrd="1" destOrd="0" presId="urn:microsoft.com/office/officeart/2005/8/layout/orgChart1"/>
    <dgm:cxn modelId="{FC24C25F-F5E0-4EFD-884E-58865372CB8D}" type="presParOf" srcId="{E1ED4B34-C504-46DB-9A40-FA7017CCD1B8}" destId="{786D075A-9A76-4CCC-BBB1-49008D72E49F}" srcOrd="1" destOrd="0" presId="urn:microsoft.com/office/officeart/2005/8/layout/orgChart1"/>
    <dgm:cxn modelId="{CA6CFA6B-0190-4E17-96C6-45148E54E25D}" type="presParOf" srcId="{E1ED4B34-C504-46DB-9A40-FA7017CCD1B8}" destId="{9DD6861B-97EC-4586-B077-1654EC9C5011}" srcOrd="2" destOrd="0" presId="urn:microsoft.com/office/officeart/2005/8/layout/orgChart1"/>
    <dgm:cxn modelId="{91BD0690-4C49-482E-8511-EDD27A2B6F30}" type="presParOf" srcId="{744B503F-FD07-4F0A-A8F5-6167D5E8C486}" destId="{DD1174CA-18B0-441F-849F-EF3B9D913B34}"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9200FD-C352-407A-A9AA-8FB54F210BF6}">
      <dsp:nvSpPr>
        <dsp:cNvPr id="0" name=""/>
        <dsp:cNvSpPr/>
      </dsp:nvSpPr>
      <dsp:spPr>
        <a:xfrm>
          <a:off x="4068452" y="595188"/>
          <a:ext cx="2430882" cy="92622"/>
        </a:xfrm>
        <a:custGeom>
          <a:avLst/>
          <a:gdLst/>
          <a:ahLst/>
          <a:cxnLst/>
          <a:rect l="0" t="0" r="0" b="0"/>
          <a:pathLst>
            <a:path>
              <a:moveTo>
                <a:pt x="0" y="0"/>
              </a:moveTo>
              <a:lnTo>
                <a:pt x="2430882" y="0"/>
              </a:lnTo>
              <a:lnTo>
                <a:pt x="2430882" y="9262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0D411C5-79D5-4584-9963-C9E79B569FE0}">
      <dsp:nvSpPr>
        <dsp:cNvPr id="0" name=""/>
        <dsp:cNvSpPr/>
      </dsp:nvSpPr>
      <dsp:spPr>
        <a:xfrm>
          <a:off x="1518023" y="595188"/>
          <a:ext cx="2550428" cy="124891"/>
        </a:xfrm>
        <a:custGeom>
          <a:avLst/>
          <a:gdLst/>
          <a:ahLst/>
          <a:cxnLst/>
          <a:rect l="0" t="0" r="0" b="0"/>
          <a:pathLst>
            <a:path>
              <a:moveTo>
                <a:pt x="2550428" y="0"/>
              </a:moveTo>
              <a:lnTo>
                <a:pt x="0" y="0"/>
              </a:lnTo>
              <a:lnTo>
                <a:pt x="0" y="12489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F24A62-59D3-48EC-9843-AEF52A031D21}">
      <dsp:nvSpPr>
        <dsp:cNvPr id="0" name=""/>
        <dsp:cNvSpPr/>
      </dsp:nvSpPr>
      <dsp:spPr>
        <a:xfrm>
          <a:off x="3119434" y="465"/>
          <a:ext cx="1898034" cy="594723"/>
        </a:xfrm>
        <a:prstGeom prst="rect">
          <a:avLst/>
        </a:prstGeom>
        <a:solidFill>
          <a:srgbClr val="EE801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Restaurant DB </a:t>
          </a:r>
          <a:endParaRPr lang="en-IN" sz="2400" kern="1200" dirty="0"/>
        </a:p>
      </dsp:txBody>
      <dsp:txXfrm>
        <a:off x="3119434" y="465"/>
        <a:ext cx="1898034" cy="594723"/>
      </dsp:txXfrm>
    </dsp:sp>
    <dsp:sp modelId="{EC5E4691-9905-459F-919B-3F7DB63C3926}">
      <dsp:nvSpPr>
        <dsp:cNvPr id="0" name=""/>
        <dsp:cNvSpPr/>
      </dsp:nvSpPr>
      <dsp:spPr>
        <a:xfrm>
          <a:off x="596060" y="720079"/>
          <a:ext cx="1843926" cy="594723"/>
        </a:xfrm>
        <a:prstGeom prst="rect">
          <a:avLst/>
        </a:prstGeom>
        <a:solidFill>
          <a:srgbClr val="EE801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smtClean="0"/>
            <a:t>Menu_items</a:t>
          </a:r>
          <a:endParaRPr lang="en-IN" sz="2000" kern="1200" dirty="0"/>
        </a:p>
      </dsp:txBody>
      <dsp:txXfrm>
        <a:off x="596060" y="720079"/>
        <a:ext cx="1843926" cy="594723"/>
      </dsp:txXfrm>
    </dsp:sp>
    <dsp:sp modelId="{9EA38D1F-8646-45D9-A704-C1A42F81D21A}">
      <dsp:nvSpPr>
        <dsp:cNvPr id="0" name=""/>
        <dsp:cNvSpPr/>
      </dsp:nvSpPr>
      <dsp:spPr>
        <a:xfrm>
          <a:off x="5671962" y="687810"/>
          <a:ext cx="1654745" cy="594723"/>
        </a:xfrm>
        <a:prstGeom prst="rect">
          <a:avLst/>
        </a:prstGeom>
        <a:solidFill>
          <a:srgbClr val="EE801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err="1" smtClean="0"/>
            <a:t>Order_details</a:t>
          </a:r>
          <a:endParaRPr lang="en-IN" sz="2000" kern="1200" dirty="0"/>
        </a:p>
      </dsp:txBody>
      <dsp:txXfrm>
        <a:off x="5671962" y="687810"/>
        <a:ext cx="1654745" cy="594723"/>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2024-10-27</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2024-10-27</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996262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A5504B90-27FD-422C-8CC6-2AADAD122D08}" type="slidenum">
              <a:rPr lang="ko-KR" altLang="en-US" smtClean="0"/>
              <a:pPr/>
              <a:t>3</a:t>
            </a:fld>
            <a:endParaRPr lang="ko-KR" altLang="en-US"/>
          </a:p>
        </p:txBody>
      </p:sp>
    </p:spTree>
    <p:extLst>
      <p:ext uri="{BB962C8B-B14F-4D97-AF65-F5344CB8AC3E}">
        <p14:creationId xmlns:p14="http://schemas.microsoft.com/office/powerpoint/2010/main" val="33353547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2024-10-27</a:t>
            </a:fld>
            <a:endParaRPr lang="ko-KR" altLang="en-US" dirty="0"/>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hasCustomPrompt="1"/>
          </p:nvPr>
        </p:nvSpPr>
        <p:spPr>
          <a:xfrm>
            <a:off x="1024558" y="1553909"/>
            <a:ext cx="4995242" cy="1371035"/>
          </a:xfrm>
          <a:noFill/>
          <a:ln w="9525">
            <a:noFill/>
            <a:miter lim="800000"/>
            <a:headEnd/>
            <a:tailEnd/>
          </a:ln>
          <a:effectLst/>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kern="1200" baseline="0" dirty="0">
                <a:solidFill>
                  <a:srgbClr val="F64927"/>
                </a:solidFill>
                <a:effectLst/>
                <a:latin typeface="+mj-lt"/>
                <a:ea typeface="맑은 고딕"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2024-10-27</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2024-10-27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3074"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hasCustomPrompt="1"/>
          </p:nvPr>
        </p:nvSpPr>
        <p:spPr>
          <a:xfrm>
            <a:off x="721818" y="116632"/>
            <a:ext cx="723455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제목 스타일 편집마스터 </a:t>
            </a:r>
          </a:p>
        </p:txBody>
      </p:sp>
      <p:sp>
        <p:nvSpPr>
          <p:cNvPr id="3" name="날짜 개체 틀 2"/>
          <p:cNvSpPr>
            <a:spLocks noGrp="1"/>
          </p:cNvSpPr>
          <p:nvPr>
            <p:ph type="dt" sz="half" idx="10"/>
          </p:nvPr>
        </p:nvSpPr>
        <p:spPr/>
        <p:txBody>
          <a:bodyPr/>
          <a:lstStyle/>
          <a:p>
            <a:fld id="{ED3D6733-6F27-4404-AB51-585418F146E5}" type="datetimeFigureOut">
              <a:rPr lang="ko-KR" altLang="en-US" smtClean="0"/>
              <a:pPr/>
              <a:t>2024-10-27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23528" y="1176867"/>
            <a:ext cx="8509606" cy="4861277"/>
          </a:xfrm>
        </p:spPr>
        <p:txBody>
          <a:bodyPr>
            <a:normAutofit/>
          </a:bodyPr>
          <a:lstStyle>
            <a:lvl1pPr algn="l">
              <a:buNone/>
              <a:defRPr sz="1600" i="1" baseline="0">
                <a:solidFill>
                  <a:srgbClr val="D68965"/>
                </a:solidFill>
                <a:latin typeface="+mj-lt"/>
                <a:ea typeface="맑은 고딕" pitchFamily="50" charset="-127"/>
              </a:defRPr>
            </a:lvl1pPr>
            <a:lvl2pPr algn="l">
              <a:buNone/>
              <a:defRPr sz="1600" i="1" baseline="0">
                <a:solidFill>
                  <a:srgbClr val="D68965"/>
                </a:solidFill>
                <a:latin typeface="+mj-lt"/>
                <a:ea typeface="맑은 고딕" pitchFamily="50" charset="-127"/>
              </a:defRPr>
            </a:lvl2pPr>
            <a:lvl3pPr algn="l">
              <a:buNone/>
              <a:defRPr sz="1600" i="1" baseline="0">
                <a:solidFill>
                  <a:srgbClr val="D68965"/>
                </a:solidFill>
                <a:latin typeface="+mj-lt"/>
                <a:ea typeface="맑은 고딕" pitchFamily="50" charset="-127"/>
              </a:defRPr>
            </a:lvl3pPr>
            <a:lvl4pPr algn="l">
              <a:buNone/>
              <a:defRPr sz="1600" i="1" baseline="0">
                <a:solidFill>
                  <a:srgbClr val="D68965"/>
                </a:solidFill>
                <a:latin typeface="+mj-lt"/>
                <a:ea typeface="맑은 고딕" pitchFamily="50" charset="-127"/>
              </a:defRPr>
            </a:lvl4pPr>
            <a:lvl5pPr algn="l">
              <a:buNone/>
              <a:defRPr sz="1600" i="1" baseline="0">
                <a:solidFill>
                  <a:srgbClr val="D68965"/>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p>
            <a:fld id="{ED3D6733-6F27-4404-AB51-585418F146E5}" type="datetimeFigureOut">
              <a:rPr lang="ko-KR" altLang="en-US" smtClean="0"/>
              <a:pPr/>
              <a:t>2024-10-27</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23528" y="1176867"/>
            <a:ext cx="8509606" cy="4861277"/>
          </a:xfrm>
        </p:spPr>
        <p:txBody>
          <a:bodyPr>
            <a:normAutofit/>
          </a:bodyPr>
          <a:lstStyle>
            <a:lvl1pPr algn="l">
              <a:buNone/>
              <a:defRPr sz="1600" i="1" baseline="0">
                <a:solidFill>
                  <a:schemeClr val="bg2">
                    <a:lumMod val="25000"/>
                  </a:schemeClr>
                </a:solidFill>
                <a:latin typeface="+mj-lt"/>
                <a:ea typeface="맑은 고딕" pitchFamily="50" charset="-127"/>
              </a:defRPr>
            </a:lvl1pPr>
            <a:lvl2pPr algn="l">
              <a:buNone/>
              <a:defRPr sz="1600" i="1" baseline="0">
                <a:solidFill>
                  <a:schemeClr val="bg2">
                    <a:lumMod val="25000"/>
                  </a:schemeClr>
                </a:solidFill>
                <a:latin typeface="+mj-lt"/>
                <a:ea typeface="맑은 고딕" pitchFamily="50" charset="-127"/>
              </a:defRPr>
            </a:lvl2pPr>
            <a:lvl3pPr algn="l">
              <a:buNone/>
              <a:defRPr sz="1600" i="1" baseline="0">
                <a:solidFill>
                  <a:schemeClr val="bg2">
                    <a:lumMod val="25000"/>
                  </a:schemeClr>
                </a:solidFill>
                <a:latin typeface="+mj-lt"/>
                <a:ea typeface="맑은 고딕" pitchFamily="50" charset="-127"/>
              </a:defRPr>
            </a:lvl3pPr>
            <a:lvl4pPr algn="l">
              <a:buNone/>
              <a:defRPr sz="1600" i="1" baseline="0">
                <a:solidFill>
                  <a:schemeClr val="bg2">
                    <a:lumMod val="25000"/>
                  </a:schemeClr>
                </a:solidFill>
                <a:latin typeface="+mj-lt"/>
                <a:ea typeface="맑은 고딕" pitchFamily="50" charset="-127"/>
              </a:defRPr>
            </a:lvl4pPr>
            <a:lvl5pPr algn="l">
              <a:buNone/>
              <a:defRPr sz="1600" i="1" baseline="0">
                <a:solidFill>
                  <a:schemeClr val="bg2">
                    <a:lumMod val="2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12" name="제목 1"/>
          <p:cNvSpPr>
            <a:spLocks noGrp="1"/>
          </p:cNvSpPr>
          <p:nvPr>
            <p:ph type="title"/>
          </p:nvPr>
        </p:nvSpPr>
        <p:spPr>
          <a:xfrm>
            <a:off x="714566" y="183820"/>
            <a:ext cx="8105906" cy="724900"/>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2024-10-27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hasCustomPrompt="1"/>
          </p:nvPr>
        </p:nvSpPr>
        <p:spPr>
          <a:xfrm>
            <a:off x="1979712" y="1556792"/>
            <a:ext cx="5501379" cy="2350990"/>
          </a:xfrm>
          <a:noFill/>
          <a:ln w="9525">
            <a:noFill/>
            <a:miter lim="800000"/>
            <a:headEnd/>
            <a:tailEnd/>
          </a:ln>
          <a:effectLst/>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rgbClr val="B0DF39"/>
                </a:solidFill>
                <a:effectLst/>
                <a:latin typeface="+mj-lt"/>
                <a:ea typeface="맑은 고딕" pitchFamily="50" charset="-127"/>
                <a:cs typeface="+mj-cs"/>
              </a:defRPr>
            </a:lvl1pPr>
          </a:lstStyle>
          <a:p>
            <a:r>
              <a:rPr lang="ko-KR" altLang="en-US" dirty="0"/>
              <a:t>제목을 입력하십시오</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2024-10-27</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8.emf"/><Relationship Id="rId4" Type="http://schemas.openxmlformats.org/officeDocument/2006/relationships/package" Target="../embeddings/Microsoft_Excel_Worksheet2.xlsx"/></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5.xml"/><Relationship Id="rId1" Type="http://schemas.openxmlformats.org/officeDocument/2006/relationships/vmlDrawing" Target="../drawings/vmlDrawing2.vml"/><Relationship Id="rId5" Type="http://schemas.openxmlformats.org/officeDocument/2006/relationships/image" Target="../media/image9.emf"/><Relationship Id="rId4" Type="http://schemas.openxmlformats.org/officeDocument/2006/relationships/package" Target="../embeddings/Microsoft_Excel_Worksheet3.xlsx"/></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755576" y="1124745"/>
            <a:ext cx="6264696" cy="1800200"/>
          </a:xfrm>
        </p:spPr>
        <p:txBody>
          <a:bodyPr/>
          <a:lstStyle/>
          <a:p>
            <a:r>
              <a:rPr lang="en-US" altLang="ko-KR" dirty="0" smtClean="0"/>
              <a:t>Restaurant Analysis</a:t>
            </a:r>
            <a:br>
              <a:rPr lang="en-US" altLang="ko-KR" dirty="0" smtClean="0"/>
            </a:br>
            <a:endParaRPr lang="ko-KR" altLang="en-US" b="1" dirty="0"/>
          </a:p>
        </p:txBody>
      </p:sp>
      <p:sp>
        <p:nvSpPr>
          <p:cNvPr id="18" name="직사각형 17"/>
          <p:cNvSpPr/>
          <p:nvPr/>
        </p:nvSpPr>
        <p:spPr>
          <a:xfrm>
            <a:off x="1187624" y="2204864"/>
            <a:ext cx="3732518" cy="1077218"/>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dirty="0" smtClean="0">
                <a:solidFill>
                  <a:srgbClr val="EEE0BD"/>
                </a:solidFill>
                <a:latin typeface="+mj-lt"/>
                <a:ea typeface="맑은 고딕" pitchFamily="50" charset="-127"/>
                <a:cs typeface="굴림" pitchFamily="50" charset="-127"/>
              </a:rPr>
              <a:t>SQL Project </a:t>
            </a:r>
          </a:p>
          <a:p>
            <a:pPr fontAlgn="base">
              <a:spcBef>
                <a:spcPct val="0"/>
              </a:spcBef>
              <a:spcAft>
                <a:spcPct val="0"/>
              </a:spcAft>
            </a:pPr>
            <a:r>
              <a:rPr kumimoji="1" lang="en-US" altLang="ko-KR" sz="3200" dirty="0" smtClean="0">
                <a:solidFill>
                  <a:srgbClr val="EEE0BD"/>
                </a:solidFill>
                <a:latin typeface="+mj-lt"/>
                <a:ea typeface="맑은 고딕" pitchFamily="50" charset="-127"/>
                <a:cs typeface="굴림" pitchFamily="50" charset="-127"/>
              </a:rPr>
              <a:t>By Rufus Gurram</a:t>
            </a:r>
            <a:endParaRPr kumimoji="1" lang="en-US" altLang="ko-KR" sz="3200" dirty="0">
              <a:solidFill>
                <a:srgbClr val="EEE0BD"/>
              </a:solidFill>
              <a:latin typeface="+mj-lt"/>
              <a:ea typeface="맑은 고딕" pitchFamily="50" charset="-127"/>
              <a:cs typeface="굴림" pitchFamily="50" charset="-127"/>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814922" y="1196752"/>
            <a:ext cx="8005550" cy="4841392"/>
          </a:xfrm>
        </p:spPr>
        <p:txBody>
          <a:bodyPr>
            <a:normAutofit/>
          </a:bodyPr>
          <a:lstStyle/>
          <a:p>
            <a:r>
              <a:rPr lang="en-US" altLang="ko-KR" sz="2000" b="1" dirty="0"/>
              <a:t>Customers seem to like all the dishes on the menu.</a:t>
            </a:r>
          </a:p>
          <a:p>
            <a:pPr marL="400050" lvl="1" indent="0"/>
            <a:r>
              <a:rPr lang="en-US" altLang="ko-KR" sz="2000" dirty="0" smtClean="0"/>
              <a:t> </a:t>
            </a:r>
            <a:r>
              <a:rPr lang="en-US" altLang="ko-KR" sz="2000" dirty="0"/>
              <a:t>The total number of orders for each dish category was almost equally distributed.</a:t>
            </a:r>
          </a:p>
          <a:p>
            <a:pPr marL="0" indent="0"/>
            <a:r>
              <a:rPr lang="en-US" altLang="ko-KR" sz="2000" dirty="0" smtClean="0"/>
              <a:t> </a:t>
            </a:r>
            <a:r>
              <a:rPr lang="en-US" altLang="ko-KR" sz="2000" b="1" dirty="0"/>
              <a:t>Customers are willing to spend a lot of money.</a:t>
            </a:r>
          </a:p>
          <a:p>
            <a:pPr marL="400050" lvl="1" indent="0"/>
            <a:r>
              <a:rPr lang="en-US" altLang="ko-KR" sz="2000" dirty="0" smtClean="0"/>
              <a:t>The </a:t>
            </a:r>
            <a:r>
              <a:rPr lang="en-US" altLang="ko-KR" sz="2000" dirty="0"/>
              <a:t>revenue distribution is left-skewed, with orders generating less than $20,000</a:t>
            </a:r>
          </a:p>
          <a:p>
            <a:pPr marL="400050" lvl="1" indent="0"/>
            <a:r>
              <a:rPr lang="en-US" altLang="ko-KR" sz="2000" dirty="0"/>
              <a:t>being insignificant.</a:t>
            </a:r>
          </a:p>
          <a:p>
            <a:endParaRPr lang="en-US" altLang="ko-KR" sz="2000" dirty="0"/>
          </a:p>
          <a:p>
            <a:r>
              <a:rPr lang="en-US" altLang="ko-KR" sz="2000" b="1" dirty="0" smtClean="0"/>
              <a:t>Customers </a:t>
            </a:r>
            <a:r>
              <a:rPr lang="en-US" altLang="ko-KR" sz="2000" b="1" dirty="0"/>
              <a:t>do not prefer to purchase many dishes.</a:t>
            </a:r>
          </a:p>
          <a:p>
            <a:pPr lvl="1"/>
            <a:r>
              <a:rPr lang="en-US" altLang="ko-KR" sz="2000" dirty="0" smtClean="0"/>
              <a:t>The </a:t>
            </a:r>
            <a:r>
              <a:rPr lang="en-US" altLang="ko-KR" sz="2000" dirty="0"/>
              <a:t>dish distribution is heavily right-skewed, with orders having more than four</a:t>
            </a:r>
          </a:p>
          <a:p>
            <a:pPr lvl="1"/>
            <a:r>
              <a:rPr lang="en-US" altLang="ko-KR" sz="2000" dirty="0"/>
              <a:t>dishes being insignificant.</a:t>
            </a:r>
            <a:endParaRPr lang="ko-KR" altLang="en-US" sz="2000" dirty="0"/>
          </a:p>
        </p:txBody>
      </p:sp>
      <p:sp>
        <p:nvSpPr>
          <p:cNvPr id="9" name="제목 1"/>
          <p:cNvSpPr>
            <a:spLocks noGrp="1"/>
          </p:cNvSpPr>
          <p:nvPr>
            <p:ph type="title"/>
          </p:nvPr>
        </p:nvSpPr>
        <p:spPr/>
        <p:txBody>
          <a:bodyPr>
            <a:normAutofit/>
          </a:bodyPr>
          <a:lstStyle/>
          <a:p>
            <a:pPr algn="ctr"/>
            <a:r>
              <a:rPr lang="en-IN" altLang="ko-KR" sz="3600" dirty="0"/>
              <a:t>Conclusion</a:t>
            </a:r>
            <a:endParaRPr lang="ko-KR" altLang="en-US" sz="3600" dirty="0">
              <a:solidFill>
                <a:schemeClr val="bg1"/>
              </a:solidFill>
            </a:endParaRPr>
          </a:p>
        </p:txBody>
      </p:sp>
    </p:spTree>
    <p:extLst>
      <p:ext uri="{BB962C8B-B14F-4D97-AF65-F5344CB8AC3E}">
        <p14:creationId xmlns:p14="http://schemas.microsoft.com/office/powerpoint/2010/main" val="10846477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814922" y="1196752"/>
            <a:ext cx="8005550" cy="4841392"/>
          </a:xfrm>
        </p:spPr>
        <p:txBody>
          <a:bodyPr>
            <a:normAutofit lnSpcReduction="10000"/>
          </a:bodyPr>
          <a:lstStyle/>
          <a:p>
            <a:r>
              <a:rPr lang="en-US" altLang="ko-KR" sz="2000" i="0" dirty="0"/>
              <a:t> </a:t>
            </a:r>
            <a:r>
              <a:rPr lang="en-US" altLang="ko-KR" sz="2000" b="1" dirty="0"/>
              <a:t>Prioritize marketing campaigns on Asian and Italian dishes.</a:t>
            </a:r>
          </a:p>
          <a:p>
            <a:pPr>
              <a:buFont typeface="Arial" panose="020B0604020202020204" pitchFamily="34" charset="0"/>
              <a:buChar char="•"/>
            </a:pPr>
            <a:r>
              <a:rPr lang="en-US" altLang="ko-KR" sz="2000" dirty="0"/>
              <a:t> Most of the revenue came from Asian and Italian dishes.</a:t>
            </a:r>
          </a:p>
          <a:p>
            <a:pPr>
              <a:buFont typeface="Arial" panose="020B0604020202020204" pitchFamily="34" charset="0"/>
              <a:buChar char="•"/>
            </a:pPr>
            <a:r>
              <a:rPr lang="en-US" altLang="ko-KR" sz="2000" dirty="0"/>
              <a:t> Therefore, this strategy will likely increase revenue by attracting more customers to </a:t>
            </a:r>
            <a:r>
              <a:rPr lang="en-US" altLang="ko-KR" sz="2000" dirty="0" smtClean="0"/>
              <a:t>the top </a:t>
            </a:r>
            <a:r>
              <a:rPr lang="en-US" altLang="ko-KR" sz="2000" dirty="0"/>
              <a:t>revenue-driving dish category.</a:t>
            </a:r>
          </a:p>
          <a:p>
            <a:r>
              <a:rPr lang="en-US" altLang="ko-KR" sz="2000" dirty="0"/>
              <a:t> </a:t>
            </a:r>
            <a:r>
              <a:rPr lang="en-US" altLang="ko-KR" sz="2000" b="1" dirty="0"/>
              <a:t>Reduce the price of the Chicken Tacos.</a:t>
            </a:r>
          </a:p>
          <a:p>
            <a:pPr>
              <a:buFont typeface="Arial" panose="020B0604020202020204" pitchFamily="34" charset="0"/>
              <a:buChar char="•"/>
            </a:pPr>
            <a:r>
              <a:rPr lang="en-US" altLang="ko-KR" sz="2000" dirty="0"/>
              <a:t> The demand for this dish is low because it was the least frequently ordered dish.</a:t>
            </a:r>
          </a:p>
          <a:p>
            <a:pPr>
              <a:buFont typeface="Arial" panose="020B0604020202020204" pitchFamily="34" charset="0"/>
              <a:buChar char="•"/>
            </a:pPr>
            <a:r>
              <a:rPr lang="en-US" altLang="ko-KR" sz="2000" dirty="0"/>
              <a:t> Therefore, this strategy will likely make more customers purchase this dish.</a:t>
            </a:r>
          </a:p>
          <a:p>
            <a:r>
              <a:rPr lang="en-US" altLang="ko-KR" sz="2000" dirty="0"/>
              <a:t> </a:t>
            </a:r>
            <a:r>
              <a:rPr lang="en-US" altLang="ko-KR" sz="2000" b="1" dirty="0"/>
              <a:t>Upsell on Hamburgers</a:t>
            </a:r>
          </a:p>
          <a:p>
            <a:pPr>
              <a:buFont typeface="Arial" panose="020B0604020202020204" pitchFamily="34" charset="0"/>
              <a:buChar char="•"/>
            </a:pPr>
            <a:r>
              <a:rPr lang="en-US" altLang="ko-KR" sz="2000" dirty="0"/>
              <a:t> The demand for this dish is high because it was the most frequently ordered dish.</a:t>
            </a:r>
          </a:p>
          <a:p>
            <a:pPr>
              <a:buFont typeface="Arial" panose="020B0604020202020204" pitchFamily="34" charset="0"/>
              <a:buChar char="•"/>
            </a:pPr>
            <a:r>
              <a:rPr lang="en-US" altLang="ko-KR" sz="2000" dirty="0"/>
              <a:t> Therefore, this strategy will likely make more customers purchase this dish.</a:t>
            </a:r>
            <a:endParaRPr lang="ko-KR" altLang="en-US" sz="2000" dirty="0"/>
          </a:p>
        </p:txBody>
      </p:sp>
      <p:sp>
        <p:nvSpPr>
          <p:cNvPr id="9" name="제목 1"/>
          <p:cNvSpPr>
            <a:spLocks noGrp="1"/>
          </p:cNvSpPr>
          <p:nvPr>
            <p:ph type="title"/>
          </p:nvPr>
        </p:nvSpPr>
        <p:spPr/>
        <p:txBody>
          <a:bodyPr/>
          <a:lstStyle/>
          <a:p>
            <a:pPr algn="ctr"/>
            <a:r>
              <a:rPr lang="en-US" altLang="ko-KR" sz="3600" dirty="0" smtClean="0"/>
              <a:t>Recommendation</a:t>
            </a:r>
            <a:r>
              <a:rPr lang="en-US" altLang="ko-KR" dirty="0" smtClean="0"/>
              <a:t> </a:t>
            </a:r>
            <a:endParaRPr lang="ko-KR" altLang="en-US" dirty="0">
              <a:solidFill>
                <a:schemeClr val="bg1"/>
              </a:solidFill>
            </a:endParaRPr>
          </a:p>
        </p:txBody>
      </p:sp>
    </p:spTree>
    <p:extLst>
      <p:ext uri="{BB962C8B-B14F-4D97-AF65-F5344CB8AC3E}">
        <p14:creationId xmlns:p14="http://schemas.microsoft.com/office/powerpoint/2010/main" val="23476771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1943708" y="1756235"/>
            <a:ext cx="5256584" cy="1944216"/>
          </a:xfrm>
        </p:spPr>
        <p:txBody>
          <a:bodyPr/>
          <a:lstStyle/>
          <a:p>
            <a:pPr algn="ctr"/>
            <a:r>
              <a:rPr lang="en-US" altLang="ko-KR" dirty="0"/>
              <a:t>THANK YOU</a:t>
            </a:r>
            <a:endParaRPr lang="ko-KR" altLang="en-US" dirty="0"/>
          </a:p>
        </p:txBody>
      </p:sp>
      <p:pic>
        <p:nvPicPr>
          <p:cNvPr id="6" name="그림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4340899" y="3068800"/>
            <a:ext cx="462201" cy="1284763"/>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내용 개체 틀 36"/>
          <p:cNvSpPr>
            <a:spLocks noGrp="1"/>
          </p:cNvSpPr>
          <p:nvPr>
            <p:ph idx="1"/>
          </p:nvPr>
        </p:nvSpPr>
        <p:spPr>
          <a:xfrm>
            <a:off x="251520" y="1412776"/>
            <a:ext cx="8496944" cy="4593514"/>
          </a:xfrm>
        </p:spPr>
        <p:txBody>
          <a:bodyPr anchor="ctr">
            <a:normAutofit/>
          </a:bodyPr>
          <a:lstStyle/>
          <a:p>
            <a:pPr marL="0" indent="0" algn="ctr"/>
            <a:r>
              <a:rPr lang="en-US" sz="3200" dirty="0"/>
              <a:t>The Taste of the World Cafe, known for its diverse menu and hearty portions, recently introduced a new menu. This project aims to leverage customer data to evaluate the performance of these new menu items and gain insights into customer preferences. By analyzing this data, we can help the restaurant understand what’s resonating with customers and identify opportunities for improvement</a:t>
            </a:r>
            <a:endParaRPr lang="ko-KR" altLang="en-US" sz="3200" dirty="0"/>
          </a:p>
        </p:txBody>
      </p:sp>
      <p:sp>
        <p:nvSpPr>
          <p:cNvPr id="5" name="제목 1"/>
          <p:cNvSpPr>
            <a:spLocks noGrp="1"/>
          </p:cNvSpPr>
          <p:nvPr>
            <p:ph type="title"/>
          </p:nvPr>
        </p:nvSpPr>
        <p:spPr>
          <a:xfrm>
            <a:off x="179513" y="0"/>
            <a:ext cx="7777038" cy="913557"/>
          </a:xfrm>
        </p:spPr>
        <p:txBody>
          <a:bodyPr/>
          <a:lstStyle/>
          <a:p>
            <a:pPr algn="ctr"/>
            <a:r>
              <a:rPr lang="en-US" altLang="ko-KR" sz="3600" dirty="0" smtClean="0"/>
              <a:t>INTRODUCTION</a:t>
            </a:r>
            <a:endParaRPr lang="ko-KR" altLang="en-US" sz="3600" dirty="0"/>
          </a:p>
        </p:txBody>
      </p:sp>
    </p:spTree>
    <p:extLst>
      <p:ext uri="{BB962C8B-B14F-4D97-AF65-F5344CB8AC3E}">
        <p14:creationId xmlns:p14="http://schemas.microsoft.com/office/powerpoint/2010/main" val="36187506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내용 개체 틀 36"/>
          <p:cNvSpPr>
            <a:spLocks noGrp="1"/>
          </p:cNvSpPr>
          <p:nvPr>
            <p:ph idx="1"/>
          </p:nvPr>
        </p:nvSpPr>
        <p:spPr>
          <a:xfrm>
            <a:off x="722312" y="1556792"/>
            <a:ext cx="8110821" cy="4481352"/>
          </a:xfrm>
        </p:spPr>
        <p:txBody>
          <a:bodyPr>
            <a:normAutofit/>
          </a:bodyPr>
          <a:lstStyle/>
          <a:p>
            <a:pPr marL="0" indent="0"/>
            <a:r>
              <a:rPr lang="en-US" sz="2000" dirty="0"/>
              <a:t>In SQL and database design, a </a:t>
            </a:r>
            <a:r>
              <a:rPr lang="en-US" sz="2000" b="1" dirty="0"/>
              <a:t>schema</a:t>
            </a:r>
            <a:r>
              <a:rPr lang="en-US" sz="2000" dirty="0"/>
              <a:t> is the structure that defines the organization, layout, and relationships within a database. It describes the </a:t>
            </a:r>
            <a:r>
              <a:rPr lang="en-US" sz="2000" b="1" dirty="0"/>
              <a:t>tables, columns, data types, and constraints</a:t>
            </a:r>
            <a:r>
              <a:rPr lang="en-US" sz="2000" dirty="0"/>
              <a:t> within the database, as well as the relationships between tables</a:t>
            </a:r>
            <a:endParaRPr lang="ko-KR" altLang="en-US" sz="2000" b="1" dirty="0"/>
          </a:p>
        </p:txBody>
      </p:sp>
      <p:sp>
        <p:nvSpPr>
          <p:cNvPr id="5" name="제목 1"/>
          <p:cNvSpPr>
            <a:spLocks noGrp="1"/>
          </p:cNvSpPr>
          <p:nvPr>
            <p:ph type="title"/>
          </p:nvPr>
        </p:nvSpPr>
        <p:spPr>
          <a:xfrm>
            <a:off x="722313" y="116632"/>
            <a:ext cx="7234237" cy="796925"/>
          </a:xfrm>
        </p:spPr>
        <p:txBody>
          <a:bodyPr>
            <a:normAutofit/>
          </a:bodyPr>
          <a:lstStyle/>
          <a:p>
            <a:pPr algn="ctr"/>
            <a:r>
              <a:rPr lang="en-US" altLang="ko-KR" sz="2800" dirty="0" smtClean="0"/>
              <a:t>Schema</a:t>
            </a:r>
            <a:endParaRPr lang="ko-KR" altLang="en-US" sz="2800" dirty="0"/>
          </a:p>
        </p:txBody>
      </p:sp>
      <p:graphicFrame>
        <p:nvGraphicFramePr>
          <p:cNvPr id="8" name="Diagram 7"/>
          <p:cNvGraphicFramePr/>
          <p:nvPr>
            <p:extLst>
              <p:ext uri="{D42A27DB-BD31-4B8C-83A1-F6EECF244321}">
                <p14:modId xmlns:p14="http://schemas.microsoft.com/office/powerpoint/2010/main" val="1505457312"/>
              </p:ext>
            </p:extLst>
          </p:nvPr>
        </p:nvGraphicFramePr>
        <p:xfrm>
          <a:off x="395536" y="2924944"/>
          <a:ext cx="8136904" cy="1440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p:cNvSpPr txBox="1"/>
          <p:nvPr/>
        </p:nvSpPr>
        <p:spPr>
          <a:xfrm>
            <a:off x="899592" y="4365104"/>
            <a:ext cx="2520280" cy="1323439"/>
          </a:xfrm>
          <a:prstGeom prst="rect">
            <a:avLst/>
          </a:prstGeom>
          <a:noFill/>
        </p:spPr>
        <p:txBody>
          <a:bodyPr wrap="square" rtlCol="0">
            <a:spAutoFit/>
          </a:bodyPr>
          <a:lstStyle/>
          <a:p>
            <a:pPr algn="ctr"/>
            <a:r>
              <a:rPr lang="en-US" sz="1600" b="1" dirty="0" smtClean="0">
                <a:solidFill>
                  <a:srgbClr val="00B0F0"/>
                </a:solidFill>
              </a:rPr>
              <a:t>Columns</a:t>
            </a:r>
            <a:r>
              <a:rPr lang="en-US" sz="1600" dirty="0" smtClean="0">
                <a:solidFill>
                  <a:srgbClr val="00B0F0"/>
                </a:solidFill>
              </a:rPr>
              <a:t> </a:t>
            </a:r>
            <a:endParaRPr lang="en-IN" sz="1600" dirty="0">
              <a:solidFill>
                <a:srgbClr val="00B0F0"/>
              </a:solidFill>
            </a:endParaRPr>
          </a:p>
          <a:p>
            <a:pPr marL="285750" indent="-285750">
              <a:buFont typeface="Wingdings" panose="05000000000000000000" pitchFamily="2" charset="2"/>
              <a:buChar char="Ø"/>
            </a:pPr>
            <a:r>
              <a:rPr lang="en-US" sz="1600" dirty="0" err="1"/>
              <a:t>m</a:t>
            </a:r>
            <a:r>
              <a:rPr lang="en-US" sz="1600" dirty="0" err="1" smtClean="0"/>
              <a:t>enu_item_id</a:t>
            </a:r>
            <a:r>
              <a:rPr lang="en-US" sz="1600" dirty="0" smtClean="0"/>
              <a:t> : Small </a:t>
            </a:r>
            <a:r>
              <a:rPr lang="en-US" sz="1600" dirty="0" err="1" smtClean="0"/>
              <a:t>Int</a:t>
            </a:r>
            <a:endParaRPr lang="en-US" sz="1600" dirty="0" smtClean="0"/>
          </a:p>
          <a:p>
            <a:pPr marL="285750" indent="-285750">
              <a:buFont typeface="Wingdings" panose="05000000000000000000" pitchFamily="2" charset="2"/>
              <a:buChar char="v"/>
            </a:pPr>
            <a:r>
              <a:rPr lang="en-IN" sz="1600" dirty="0" err="1" smtClean="0"/>
              <a:t>item_name</a:t>
            </a:r>
            <a:r>
              <a:rPr lang="en-IN" sz="1600" dirty="0" smtClean="0"/>
              <a:t> : Varchar(45)</a:t>
            </a:r>
          </a:p>
          <a:p>
            <a:pPr marL="285750" indent="-285750">
              <a:buFont typeface="Wingdings" panose="05000000000000000000" pitchFamily="2" charset="2"/>
              <a:buChar char="v"/>
            </a:pPr>
            <a:r>
              <a:rPr lang="en-IN" sz="1600" dirty="0" smtClean="0"/>
              <a:t>Category : Varchar(45</a:t>
            </a:r>
            <a:r>
              <a:rPr lang="en-IN" sz="1600" dirty="0"/>
              <a:t>) </a:t>
            </a:r>
            <a:endParaRPr lang="en-IN" sz="1600" dirty="0" smtClean="0"/>
          </a:p>
          <a:p>
            <a:pPr marL="285750" indent="-285750">
              <a:buFont typeface="Wingdings" panose="05000000000000000000" pitchFamily="2" charset="2"/>
              <a:buChar char="v"/>
            </a:pPr>
            <a:r>
              <a:rPr lang="en-IN" sz="1600" dirty="0"/>
              <a:t>price </a:t>
            </a:r>
            <a:r>
              <a:rPr lang="en-IN" sz="1600" dirty="0" smtClean="0"/>
              <a:t>:Decimal(5,2</a:t>
            </a:r>
            <a:r>
              <a:rPr lang="en-IN" sz="1600" dirty="0"/>
              <a:t>) </a:t>
            </a:r>
          </a:p>
        </p:txBody>
      </p:sp>
      <p:sp>
        <p:nvSpPr>
          <p:cNvPr id="10" name="TextBox 9"/>
          <p:cNvSpPr txBox="1"/>
          <p:nvPr/>
        </p:nvSpPr>
        <p:spPr>
          <a:xfrm>
            <a:off x="5940153" y="4221088"/>
            <a:ext cx="2376264" cy="1815882"/>
          </a:xfrm>
          <a:prstGeom prst="rect">
            <a:avLst/>
          </a:prstGeom>
          <a:noFill/>
        </p:spPr>
        <p:txBody>
          <a:bodyPr wrap="square" rtlCol="0">
            <a:spAutoFit/>
          </a:bodyPr>
          <a:lstStyle/>
          <a:p>
            <a:pPr algn="ctr"/>
            <a:r>
              <a:rPr lang="en-US" sz="1600" b="1" dirty="0" smtClean="0">
                <a:solidFill>
                  <a:srgbClr val="00B0F0"/>
                </a:solidFill>
              </a:rPr>
              <a:t>Columns</a:t>
            </a:r>
          </a:p>
          <a:p>
            <a:pPr marL="285750" indent="-285750">
              <a:buFont typeface="Wingdings" panose="05000000000000000000" pitchFamily="2" charset="2"/>
              <a:buChar char="Ø"/>
            </a:pPr>
            <a:r>
              <a:rPr lang="en-US" sz="1600" dirty="0" err="1" smtClean="0"/>
              <a:t>Order_details_id</a:t>
            </a:r>
            <a:r>
              <a:rPr lang="en-US" sz="1600" dirty="0" smtClean="0"/>
              <a:t> </a:t>
            </a:r>
            <a:r>
              <a:rPr lang="en-US" sz="1600" dirty="0"/>
              <a:t>: </a:t>
            </a:r>
            <a:r>
              <a:rPr lang="en-US" sz="1600" dirty="0" err="1" smtClean="0"/>
              <a:t>Int</a:t>
            </a:r>
            <a:endParaRPr lang="en-US" sz="1600" dirty="0"/>
          </a:p>
          <a:p>
            <a:pPr marL="285750" indent="-285750">
              <a:buFont typeface="Wingdings" panose="05000000000000000000" pitchFamily="2" charset="2"/>
              <a:buChar char="v"/>
            </a:pPr>
            <a:r>
              <a:rPr lang="en-US" sz="1600" dirty="0" err="1" smtClean="0"/>
              <a:t>Order_id</a:t>
            </a:r>
            <a:r>
              <a:rPr lang="en-US" sz="1600" dirty="0" smtClean="0"/>
              <a:t>: </a:t>
            </a:r>
            <a:r>
              <a:rPr lang="en-US" sz="1600" dirty="0" err="1" smtClean="0"/>
              <a:t>Int</a:t>
            </a:r>
            <a:endParaRPr lang="en-IN" sz="1600" dirty="0"/>
          </a:p>
          <a:p>
            <a:pPr marL="285750" indent="-285750">
              <a:buFont typeface="Wingdings" panose="05000000000000000000" pitchFamily="2" charset="2"/>
              <a:buChar char="v"/>
            </a:pPr>
            <a:r>
              <a:rPr lang="en-IN" sz="1600" dirty="0" err="1" smtClean="0"/>
              <a:t>Order_date</a:t>
            </a:r>
            <a:r>
              <a:rPr lang="en-IN" sz="1600" dirty="0" smtClean="0"/>
              <a:t> </a:t>
            </a:r>
            <a:r>
              <a:rPr lang="en-IN" sz="1600" dirty="0"/>
              <a:t>: </a:t>
            </a:r>
            <a:r>
              <a:rPr lang="en-IN" sz="1600" dirty="0" smtClean="0"/>
              <a:t>Date</a:t>
            </a:r>
            <a:endParaRPr lang="en-IN" sz="1600" dirty="0"/>
          </a:p>
          <a:p>
            <a:pPr marL="285750" indent="-285750">
              <a:buFont typeface="Wingdings" panose="05000000000000000000" pitchFamily="2" charset="2"/>
              <a:buChar char="v"/>
            </a:pPr>
            <a:r>
              <a:rPr lang="en-US" sz="1600" dirty="0" err="1" smtClean="0"/>
              <a:t>Order_time:Time</a:t>
            </a:r>
            <a:endParaRPr lang="en-US" sz="1600" dirty="0" smtClean="0"/>
          </a:p>
          <a:p>
            <a:pPr marL="285750" indent="-285750">
              <a:buFont typeface="Wingdings" panose="05000000000000000000" pitchFamily="2" charset="2"/>
              <a:buChar char="v"/>
            </a:pPr>
            <a:r>
              <a:rPr lang="en-US" sz="1600" dirty="0" err="1" smtClean="0"/>
              <a:t>Item_id:Int</a:t>
            </a:r>
            <a:endParaRPr lang="en-IN" sz="1600" dirty="0"/>
          </a:p>
          <a:p>
            <a:endParaRPr lang="en-IN" sz="1600" dirty="0">
              <a:solidFill>
                <a:schemeClr val="tx1">
                  <a:lumMod val="50000"/>
                  <a:lumOff val="50000"/>
                </a:schemeClr>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내용 개체 틀 36"/>
          <p:cNvSpPr>
            <a:spLocks noGrp="1"/>
          </p:cNvSpPr>
          <p:nvPr>
            <p:ph idx="1"/>
          </p:nvPr>
        </p:nvSpPr>
        <p:spPr>
          <a:xfrm>
            <a:off x="722312" y="1196752"/>
            <a:ext cx="8110821" cy="4841392"/>
          </a:xfrm>
        </p:spPr>
        <p:txBody>
          <a:bodyPr>
            <a:normAutofit/>
          </a:bodyPr>
          <a:lstStyle/>
          <a:p>
            <a:pPr marL="285750" indent="-285750">
              <a:buFont typeface="Arial" panose="020B0604020202020204" pitchFamily="34" charset="0"/>
              <a:buChar char="•"/>
            </a:pPr>
            <a:r>
              <a:rPr lang="en-IN" altLang="ko-KR" sz="1800" dirty="0"/>
              <a:t>I created a MySQL database and data model</a:t>
            </a:r>
            <a:r>
              <a:rPr lang="en-IN" altLang="ko-KR" sz="1800" dirty="0" smtClean="0"/>
              <a:t>.</a:t>
            </a:r>
          </a:p>
          <a:p>
            <a:pPr marL="285750" indent="-285750">
              <a:buFont typeface="Arial" panose="020B0604020202020204" pitchFamily="34" charset="0"/>
              <a:buChar char="•"/>
            </a:pPr>
            <a:r>
              <a:rPr lang="en-US" altLang="ko-KR" sz="1800" dirty="0"/>
              <a:t>The database consists of the following tables</a:t>
            </a:r>
            <a:r>
              <a:rPr lang="en-US" altLang="ko-KR" sz="1800" dirty="0" smtClean="0"/>
              <a:t>:</a:t>
            </a:r>
          </a:p>
          <a:p>
            <a:pPr marL="685800" lvl="1">
              <a:buFont typeface="Arial" panose="020B0604020202020204" pitchFamily="34" charset="0"/>
              <a:buChar char="•"/>
            </a:pPr>
            <a:r>
              <a:rPr lang="en-US" altLang="ko-KR" sz="1800" dirty="0"/>
              <a:t>   A “</a:t>
            </a:r>
            <a:r>
              <a:rPr lang="en-US" altLang="ko-KR" sz="1800" dirty="0" err="1"/>
              <a:t>menu_items</a:t>
            </a:r>
            <a:r>
              <a:rPr lang="en-US" altLang="ko-KR" sz="1800" dirty="0"/>
              <a:t>” dimension table containing the names of all dishes</a:t>
            </a:r>
            <a:r>
              <a:rPr lang="en-US" altLang="ko-KR" sz="1800" dirty="0" smtClean="0"/>
              <a:t>.</a:t>
            </a:r>
          </a:p>
          <a:p>
            <a:pPr marL="685800" lvl="1">
              <a:buFont typeface="Arial" panose="020B0604020202020204" pitchFamily="34" charset="0"/>
              <a:buChar char="•"/>
            </a:pPr>
            <a:r>
              <a:rPr lang="en-US" altLang="ko-KR" sz="1800" dirty="0"/>
              <a:t>An “</a:t>
            </a:r>
            <a:r>
              <a:rPr lang="en-US" altLang="ko-KR" sz="1800" dirty="0" err="1"/>
              <a:t>order_details</a:t>
            </a:r>
            <a:r>
              <a:rPr lang="en-US" altLang="ko-KR" sz="1800" dirty="0"/>
              <a:t>” fact table containing </a:t>
            </a:r>
            <a:r>
              <a:rPr lang="en-US" altLang="ko-KR" sz="1800" dirty="0" smtClean="0"/>
              <a:t>12,234 records </a:t>
            </a:r>
            <a:r>
              <a:rPr lang="en-US" altLang="ko-KR" sz="1800" dirty="0"/>
              <a:t>of transaction data. </a:t>
            </a:r>
            <a:endParaRPr lang="en-US" altLang="ko-KR" sz="1800" dirty="0" smtClean="0"/>
          </a:p>
          <a:p>
            <a:pPr marL="0" indent="0"/>
            <a:r>
              <a:rPr lang="en-US" altLang="ko-KR" sz="2800" b="1" u="sng" dirty="0" smtClean="0"/>
              <a:t>Project Objective</a:t>
            </a:r>
            <a:r>
              <a:rPr lang="en-US" altLang="ko-KR" sz="2800" b="1" dirty="0" smtClean="0"/>
              <a:t>:</a:t>
            </a:r>
          </a:p>
          <a:p>
            <a:pPr lvl="2" indent="-342900">
              <a:buFont typeface="+mj-lt"/>
              <a:buAutoNum type="arabicPeriod"/>
            </a:pPr>
            <a:r>
              <a:rPr lang="en-US" sz="2000" b="1" dirty="0"/>
              <a:t>Items Table Analysis</a:t>
            </a:r>
            <a:r>
              <a:rPr lang="en-US" sz="2000" dirty="0"/>
              <a:t>: Understand item details by assessing table size</a:t>
            </a:r>
            <a:r>
              <a:rPr lang="en-US" sz="2000" dirty="0" smtClean="0"/>
              <a:t>, </a:t>
            </a:r>
            <a:r>
              <a:rPr lang="en-US" sz="2000" dirty="0"/>
              <a:t>identifying the price range, and examining prices across categories</a:t>
            </a:r>
            <a:endParaRPr lang="en-US" altLang="ko-KR" sz="2000" b="1" dirty="0" smtClean="0"/>
          </a:p>
          <a:p>
            <a:pPr lvl="2" indent="-342900">
              <a:buFont typeface="+mj-lt"/>
              <a:buAutoNum type="arabicPeriod"/>
            </a:pPr>
            <a:r>
              <a:rPr lang="en-US" sz="2000" b="1" dirty="0"/>
              <a:t>Orders Table Analysis</a:t>
            </a:r>
            <a:r>
              <a:rPr lang="en-US" sz="2000" dirty="0"/>
              <a:t>: Review order trends by analyzing the date range, item count per order, and identifying orders with the highest item </a:t>
            </a:r>
            <a:r>
              <a:rPr lang="en-US" sz="2000" dirty="0" smtClean="0"/>
              <a:t>count</a:t>
            </a:r>
          </a:p>
          <a:p>
            <a:pPr lvl="2" indent="-342900">
              <a:buFont typeface="+mj-lt"/>
              <a:buAutoNum type="arabicPeriod"/>
            </a:pPr>
            <a:r>
              <a:rPr lang="en-US" sz="2000" b="1" dirty="0"/>
              <a:t>Customer Behavior Insights</a:t>
            </a:r>
            <a:r>
              <a:rPr lang="en-US" sz="2000" dirty="0"/>
              <a:t>: Combine items and orders data to reveal popular and less popular categories and analyze high-spend orders for deeper insights.</a:t>
            </a:r>
            <a:endParaRPr lang="ko-KR" altLang="en-US" sz="2000" b="1" dirty="0"/>
          </a:p>
        </p:txBody>
      </p:sp>
      <p:sp>
        <p:nvSpPr>
          <p:cNvPr id="5" name="제목 1"/>
          <p:cNvSpPr>
            <a:spLocks noGrp="1"/>
          </p:cNvSpPr>
          <p:nvPr>
            <p:ph type="title"/>
          </p:nvPr>
        </p:nvSpPr>
        <p:spPr>
          <a:xfrm>
            <a:off x="722313" y="116632"/>
            <a:ext cx="7234237" cy="796925"/>
          </a:xfrm>
        </p:spPr>
        <p:txBody>
          <a:bodyPr>
            <a:normAutofit/>
          </a:bodyPr>
          <a:lstStyle/>
          <a:p>
            <a:r>
              <a:rPr lang="en-US" altLang="ko-KR" sz="2800" dirty="0" smtClean="0"/>
              <a:t>About the Restaurant data</a:t>
            </a:r>
            <a:endParaRPr lang="ko-KR" altLang="en-US" sz="2800" dirty="0"/>
          </a:p>
        </p:txBody>
      </p:sp>
    </p:spTree>
    <p:extLst>
      <p:ext uri="{BB962C8B-B14F-4D97-AF65-F5344CB8AC3E}">
        <p14:creationId xmlns:p14="http://schemas.microsoft.com/office/powerpoint/2010/main" val="29100396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539552" y="1196752"/>
            <a:ext cx="8280920" cy="5256584"/>
          </a:xfrm>
        </p:spPr>
        <p:txBody>
          <a:bodyPr>
            <a:noAutofit/>
          </a:bodyPr>
          <a:lstStyle/>
          <a:p>
            <a:pPr marL="457200" lvl="1" indent="0"/>
            <a:r>
              <a:rPr lang="en-US" altLang="ko-KR" sz="1800" b="1" dirty="0" smtClean="0"/>
              <a:t>Menu_items:</a:t>
            </a:r>
          </a:p>
          <a:p>
            <a:pPr lvl="3" indent="-285750">
              <a:buFont typeface="Arial" panose="020B0604020202020204" pitchFamily="34" charset="0"/>
              <a:buChar char="•"/>
            </a:pPr>
            <a:r>
              <a:rPr lang="en-US" altLang="en-US" sz="1800" i="0" dirty="0"/>
              <a:t>How many dishes are in each category? What is the average dish price within each category</a:t>
            </a:r>
            <a:r>
              <a:rPr lang="en-US" altLang="en-US" sz="1800" i="0" dirty="0" smtClean="0"/>
              <a:t>?</a:t>
            </a:r>
          </a:p>
          <a:p>
            <a:pPr lvl="3" indent="-285750">
              <a:buFont typeface="Arial" panose="020B0604020202020204" pitchFamily="34" charset="0"/>
              <a:buChar char="•"/>
            </a:pPr>
            <a:r>
              <a:rPr lang="en-US" altLang="en-US" sz="1800" i="0" dirty="0"/>
              <a:t>What are the least and most expensive items on the menu</a:t>
            </a:r>
            <a:r>
              <a:rPr lang="en-US" altLang="en-US" sz="1800" i="0" dirty="0" smtClean="0"/>
              <a:t>?</a:t>
            </a:r>
          </a:p>
          <a:p>
            <a:pPr lvl="3" indent="-285750">
              <a:buFont typeface="Arial" panose="020B0604020202020204" pitchFamily="34" charset="0"/>
              <a:buChar char="•"/>
            </a:pPr>
            <a:r>
              <a:rPr lang="en-US" altLang="en-US" sz="1800" i="0" dirty="0"/>
              <a:t>How many dishes are in each category? What is the average dish price within each </a:t>
            </a:r>
            <a:r>
              <a:rPr lang="en-US" altLang="en-US" sz="1800" i="0" dirty="0" smtClean="0"/>
              <a:t>category</a:t>
            </a:r>
          </a:p>
          <a:p>
            <a:pPr marL="0" indent="0"/>
            <a:r>
              <a:rPr lang="en-US" altLang="en-US" sz="1800" i="0" dirty="0"/>
              <a:t> </a:t>
            </a:r>
            <a:r>
              <a:rPr lang="en-US" altLang="en-US" sz="1800" i="0" dirty="0" smtClean="0"/>
              <a:t>        </a:t>
            </a:r>
            <a:r>
              <a:rPr lang="en-US" altLang="en-US" sz="1800" b="1" dirty="0" err="1" smtClean="0"/>
              <a:t>Order_details</a:t>
            </a:r>
            <a:r>
              <a:rPr lang="en-US" altLang="en-US" sz="1800" b="1" dirty="0" smtClean="0"/>
              <a:t>:</a:t>
            </a:r>
          </a:p>
          <a:p>
            <a:pPr marL="1543050" lvl="3" indent="-285750">
              <a:buFont typeface="Arial" panose="020B0604020202020204" pitchFamily="34" charset="0"/>
              <a:buChar char="•"/>
            </a:pPr>
            <a:r>
              <a:rPr lang="en-US" altLang="en-US" sz="1800" i="0" dirty="0"/>
              <a:t>Which orders had the most number of items</a:t>
            </a:r>
            <a:r>
              <a:rPr lang="en-US" altLang="en-US" sz="1800" i="0" dirty="0" smtClean="0"/>
              <a:t>?</a:t>
            </a:r>
          </a:p>
          <a:p>
            <a:pPr marL="1543050" lvl="3" indent="-285750">
              <a:buFont typeface="Arial" panose="020B0604020202020204" pitchFamily="34" charset="0"/>
              <a:buChar char="•"/>
            </a:pPr>
            <a:r>
              <a:rPr lang="en-US" altLang="en-US" sz="1800" i="0" dirty="0"/>
              <a:t>How many orders had more than 12 items</a:t>
            </a:r>
            <a:r>
              <a:rPr lang="en-US" altLang="en-US" sz="1800" i="0" dirty="0" smtClean="0"/>
              <a:t>?</a:t>
            </a:r>
          </a:p>
          <a:p>
            <a:pPr marL="1543050" lvl="3" indent="-285750">
              <a:buFont typeface="Arial" panose="020B0604020202020204" pitchFamily="34" charset="0"/>
              <a:buChar char="•"/>
            </a:pPr>
            <a:r>
              <a:rPr lang="en-US" altLang="en-US" sz="1800" i="0" dirty="0"/>
              <a:t>How many orders were made within this date range? How many items were </a:t>
            </a:r>
            <a:r>
              <a:rPr lang="en-US" altLang="en-US" sz="1800" i="0" dirty="0" smtClean="0"/>
              <a:t>ordered </a:t>
            </a:r>
            <a:r>
              <a:rPr lang="en-US" altLang="en-US" sz="1800" i="0" dirty="0"/>
              <a:t>within this date </a:t>
            </a:r>
            <a:r>
              <a:rPr lang="en-US" altLang="en-US" sz="1800" i="0" dirty="0" smtClean="0"/>
              <a:t>range?</a:t>
            </a:r>
          </a:p>
          <a:p>
            <a:pPr marL="1543050" lvl="3" indent="-285750">
              <a:buFont typeface="Arial" panose="020B0604020202020204" pitchFamily="34" charset="0"/>
              <a:buChar char="•"/>
            </a:pPr>
            <a:r>
              <a:rPr lang="en-US" altLang="en-US" sz="1800" i="0" dirty="0" smtClean="0"/>
              <a:t>What </a:t>
            </a:r>
            <a:r>
              <a:rPr lang="en-US" altLang="en-US" sz="1800" i="0" dirty="0"/>
              <a:t>were the least and most ordered items? What categories were they </a:t>
            </a:r>
            <a:r>
              <a:rPr lang="en-US" altLang="en-US" sz="1800" i="0" dirty="0" smtClean="0"/>
              <a:t>in </a:t>
            </a:r>
          </a:p>
          <a:p>
            <a:pPr marL="1543050" lvl="3" indent="-285750">
              <a:buFont typeface="Arial" panose="020B0604020202020204" pitchFamily="34" charset="0"/>
              <a:buChar char="•"/>
            </a:pPr>
            <a:r>
              <a:rPr lang="en-US" altLang="en-US" sz="1800" i="0" dirty="0"/>
              <a:t>What were the top 5 orders that spent the most money</a:t>
            </a:r>
            <a:r>
              <a:rPr lang="en-US" altLang="en-US" sz="1800" i="0" dirty="0" smtClean="0"/>
              <a:t>?</a:t>
            </a:r>
          </a:p>
          <a:p>
            <a:pPr marL="1543050" lvl="3" indent="-285750">
              <a:buFont typeface="Arial" panose="020B0604020202020204" pitchFamily="34" charset="0"/>
              <a:buChar char="•"/>
            </a:pPr>
            <a:r>
              <a:rPr lang="en-US" altLang="en-US" sz="1800" i="0" dirty="0"/>
              <a:t>View the details of the highest spend order. Which specific items were purchased?</a:t>
            </a:r>
            <a:endParaRPr lang="en-US" altLang="en-US" sz="1800" b="1" dirty="0" smtClean="0"/>
          </a:p>
        </p:txBody>
      </p:sp>
      <p:sp>
        <p:nvSpPr>
          <p:cNvPr id="9" name="제목 1"/>
          <p:cNvSpPr>
            <a:spLocks noGrp="1"/>
          </p:cNvSpPr>
          <p:nvPr>
            <p:ph type="title"/>
          </p:nvPr>
        </p:nvSpPr>
        <p:spPr/>
        <p:txBody>
          <a:bodyPr/>
          <a:lstStyle/>
          <a:p>
            <a:pPr algn="ctr"/>
            <a:r>
              <a:rPr lang="en-US" altLang="ko-KR" dirty="0" smtClean="0"/>
              <a:t>SQL Queries</a:t>
            </a:r>
            <a:endParaRPr lang="ko-KR" altLang="en-US" dirty="0">
              <a:solidFill>
                <a:schemeClr val="bg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1943708" y="1756235"/>
            <a:ext cx="5256584" cy="1944216"/>
          </a:xfrm>
        </p:spPr>
        <p:txBody>
          <a:bodyPr/>
          <a:lstStyle/>
          <a:p>
            <a:pPr algn="ctr"/>
            <a:r>
              <a:rPr lang="en-US" altLang="ko-KR" dirty="0" smtClean="0"/>
              <a:t>Let’s Drive In</a:t>
            </a:r>
            <a:endParaRPr lang="ko-KR" altLang="en-US" dirty="0"/>
          </a:p>
        </p:txBody>
      </p:sp>
      <p:pic>
        <p:nvPicPr>
          <p:cNvPr id="6" name="그림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4340899" y="3068800"/>
            <a:ext cx="462201" cy="1284763"/>
          </a:xfrm>
          <a:prstGeom prst="rect">
            <a:avLst/>
          </a:prstGeom>
        </p:spPr>
      </p:pic>
    </p:spTree>
    <p:extLst>
      <p:ext uri="{BB962C8B-B14F-4D97-AF65-F5344CB8AC3E}">
        <p14:creationId xmlns:p14="http://schemas.microsoft.com/office/powerpoint/2010/main" val="8424221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179512" y="1052736"/>
            <a:ext cx="8856984" cy="5400600"/>
          </a:xfrm>
        </p:spPr>
        <p:txBody>
          <a:bodyPr/>
          <a:lstStyle/>
          <a:p>
            <a:pPr marL="0" indent="0"/>
            <a:r>
              <a:rPr lang="en-US" altLang="en-US" sz="2400" i="0" dirty="0"/>
              <a:t>How many dishes are in each category? What is the average dish price within each </a:t>
            </a:r>
            <a:r>
              <a:rPr lang="en-US" altLang="en-US" sz="2400" i="0" dirty="0" smtClean="0"/>
              <a:t>category?</a:t>
            </a:r>
          </a:p>
          <a:p>
            <a:pPr>
              <a:buFont typeface="Arial" panose="020B0604020202020204" pitchFamily="34" charset="0"/>
              <a:buChar char="•"/>
            </a:pPr>
            <a:r>
              <a:rPr lang="en-US" altLang="en-US" sz="2400" dirty="0" smtClean="0"/>
              <a:t>Select </a:t>
            </a:r>
            <a:r>
              <a:rPr lang="en-US" altLang="en-US" sz="2400" dirty="0"/>
              <a:t>distinct </a:t>
            </a:r>
            <a:r>
              <a:rPr lang="en-US" altLang="en-US" sz="2400" dirty="0" err="1"/>
              <a:t>category,count</a:t>
            </a:r>
            <a:r>
              <a:rPr lang="en-US" altLang="en-US" sz="2400" dirty="0"/>
              <a:t>(</a:t>
            </a:r>
            <a:r>
              <a:rPr lang="en-US" altLang="en-US" sz="2400" dirty="0" err="1"/>
              <a:t>item_name</a:t>
            </a:r>
            <a:r>
              <a:rPr lang="en-US" altLang="en-US" sz="2400" dirty="0"/>
              <a:t>) from </a:t>
            </a:r>
            <a:r>
              <a:rPr lang="en-US" altLang="en-US" sz="2400" dirty="0" err="1"/>
              <a:t>menu_itemsgroup</a:t>
            </a:r>
            <a:r>
              <a:rPr lang="en-US" altLang="en-US" sz="2400" dirty="0"/>
              <a:t> by category;</a:t>
            </a:r>
          </a:p>
          <a:p>
            <a:pPr marL="0" indent="0"/>
            <a:endParaRPr lang="ko-KR" altLang="en-US" dirty="0"/>
          </a:p>
        </p:txBody>
      </p:sp>
      <p:sp>
        <p:nvSpPr>
          <p:cNvPr id="9" name="제목 1"/>
          <p:cNvSpPr>
            <a:spLocks noGrp="1"/>
          </p:cNvSpPr>
          <p:nvPr>
            <p:ph type="title"/>
          </p:nvPr>
        </p:nvSpPr>
        <p:spPr/>
        <p:txBody>
          <a:bodyPr/>
          <a:lstStyle/>
          <a:p>
            <a:r>
              <a:rPr lang="en-US" altLang="ko-KR" dirty="0" smtClean="0"/>
              <a:t>Menu_items</a:t>
            </a:r>
            <a:endParaRPr lang="ko-KR" altLang="en-US" dirty="0">
              <a:solidFill>
                <a:schemeClr val="bg1"/>
              </a:solidFill>
            </a:endParaRPr>
          </a:p>
        </p:txBody>
      </p:sp>
      <p:graphicFrame>
        <p:nvGraphicFramePr>
          <p:cNvPr id="7" name="Chart 6"/>
          <p:cNvGraphicFramePr>
            <a:graphicFrameLocks/>
          </p:cNvGraphicFramePr>
          <p:nvPr>
            <p:extLst>
              <p:ext uri="{D42A27DB-BD31-4B8C-83A1-F6EECF244321}">
                <p14:modId xmlns:p14="http://schemas.microsoft.com/office/powerpoint/2010/main" val="197792933"/>
              </p:ext>
            </p:extLst>
          </p:nvPr>
        </p:nvGraphicFramePr>
        <p:xfrm>
          <a:off x="2483768" y="4509120"/>
          <a:ext cx="3456384" cy="208823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p:cNvGraphicFramePr>
            <a:graphicFrameLocks noGrp="1"/>
          </p:cNvGraphicFramePr>
          <p:nvPr>
            <p:extLst>
              <p:ext uri="{D42A27DB-BD31-4B8C-83A1-F6EECF244321}">
                <p14:modId xmlns:p14="http://schemas.microsoft.com/office/powerpoint/2010/main" val="2534979985"/>
              </p:ext>
            </p:extLst>
          </p:nvPr>
        </p:nvGraphicFramePr>
        <p:xfrm>
          <a:off x="2411760" y="2564905"/>
          <a:ext cx="3528393" cy="1600695"/>
        </p:xfrm>
        <a:graphic>
          <a:graphicData uri="http://schemas.openxmlformats.org/drawingml/2006/table">
            <a:tbl>
              <a:tblPr/>
              <a:tblGrid>
                <a:gridCol w="890191"/>
                <a:gridCol w="1650899"/>
                <a:gridCol w="987303"/>
              </a:tblGrid>
              <a:tr h="320139">
                <a:tc>
                  <a:txBody>
                    <a:bodyPr/>
                    <a:lstStyle/>
                    <a:p>
                      <a:pPr algn="l" fontAlgn="b"/>
                      <a:r>
                        <a:rPr lang="en-IN" sz="1100" b="1" i="0" u="none" strike="noStrike" dirty="0">
                          <a:solidFill>
                            <a:srgbClr val="FFFFFF"/>
                          </a:solidFill>
                          <a:effectLst/>
                          <a:latin typeface="Calibri" panose="020F0502020204030204" pitchFamily="34" charset="0"/>
                        </a:rPr>
                        <a:t>category</a:t>
                      </a:r>
                    </a:p>
                  </a:txBody>
                  <a:tcPr marL="6350" marR="6350" marT="6350" marB="0" anchor="b">
                    <a:lnL w="6350" cap="flat" cmpd="sng" algn="ctr">
                      <a:solidFill>
                        <a:srgbClr val="9BC2E6"/>
                      </a:solidFill>
                      <a:prstDash val="solid"/>
                      <a:round/>
                      <a:headEnd type="none" w="med" len="med"/>
                      <a:tailEnd type="none" w="med" len="med"/>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l" fontAlgn="b"/>
                      <a:r>
                        <a:rPr lang="en-IN" sz="1100" b="1" i="0" u="none" strike="noStrike">
                          <a:solidFill>
                            <a:srgbClr val="FFFFFF"/>
                          </a:solidFill>
                          <a:effectLst/>
                          <a:latin typeface="Calibri" panose="020F0502020204030204" pitchFamily="34" charset="0"/>
                        </a:rPr>
                        <a:t>count(item_name)</a:t>
                      </a:r>
                    </a:p>
                  </a:txBody>
                  <a:tcPr marL="6350" marR="6350" marT="6350" marB="0" anchor="b">
                    <a:lnL>
                      <a:noFill/>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c>
                  <a:txBody>
                    <a:bodyPr/>
                    <a:lstStyle/>
                    <a:p>
                      <a:pPr algn="l" fontAlgn="b"/>
                      <a:r>
                        <a:rPr lang="en-IN" sz="1100" b="1" i="0" u="none" strike="noStrike">
                          <a:solidFill>
                            <a:srgbClr val="FFFFFF"/>
                          </a:solidFill>
                          <a:effectLst/>
                          <a:latin typeface="Calibri" panose="020F0502020204030204" pitchFamily="34" charset="0"/>
                        </a:rPr>
                        <a:t>avg(price)</a:t>
                      </a:r>
                    </a:p>
                  </a:txBody>
                  <a:tcPr marL="6350" marR="6350" marT="6350" marB="0" anchor="b">
                    <a:lnL>
                      <a:noFill/>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5B9BD5"/>
                    </a:solidFill>
                  </a:tcPr>
                </a:tc>
              </a:tr>
              <a:tr h="320139">
                <a:tc>
                  <a:txBody>
                    <a:bodyPr/>
                    <a:lstStyle/>
                    <a:p>
                      <a:pPr algn="l" fontAlgn="b"/>
                      <a:r>
                        <a:rPr lang="en-IN" sz="1100" b="0" i="0" u="none" strike="noStrike" dirty="0">
                          <a:solidFill>
                            <a:srgbClr val="000000"/>
                          </a:solidFill>
                          <a:effectLst/>
                          <a:latin typeface="Calibri" panose="020F0502020204030204" pitchFamily="34" charset="0"/>
                        </a:rPr>
                        <a:t>American</a:t>
                      </a:r>
                    </a:p>
                  </a:txBody>
                  <a:tcPr marL="6350" marR="6350" marT="6350" marB="0" anchor="b">
                    <a:lnL w="6350" cap="flat" cmpd="sng" algn="ctr">
                      <a:solidFill>
                        <a:srgbClr val="9BC2E6"/>
                      </a:solidFill>
                      <a:prstDash val="solid"/>
                      <a:round/>
                      <a:headEnd type="none" w="med" len="med"/>
                      <a:tailEnd type="none" w="med" len="med"/>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6</a:t>
                      </a:r>
                    </a:p>
                  </a:txBody>
                  <a:tcPr marL="6350" marR="6350" marT="6350" marB="0" anchor="b">
                    <a:lnL>
                      <a:noFill/>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10.066667</a:t>
                      </a:r>
                    </a:p>
                  </a:txBody>
                  <a:tcPr marL="6350" marR="6350" marT="6350" marB="0" anchor="b">
                    <a:lnL>
                      <a:noFill/>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r>
              <a:tr h="320139">
                <a:tc>
                  <a:txBody>
                    <a:bodyPr/>
                    <a:lstStyle/>
                    <a:p>
                      <a:pPr algn="l" fontAlgn="b"/>
                      <a:r>
                        <a:rPr lang="en-IN" sz="1100" b="0" i="0" u="none" strike="noStrike">
                          <a:solidFill>
                            <a:srgbClr val="000000"/>
                          </a:solidFill>
                          <a:effectLst/>
                          <a:latin typeface="Calibri" panose="020F0502020204030204" pitchFamily="34" charset="0"/>
                        </a:rPr>
                        <a:t>Asian</a:t>
                      </a:r>
                    </a:p>
                  </a:txBody>
                  <a:tcPr marL="6350" marR="6350" marT="6350" marB="0" anchor="b">
                    <a:lnL w="6350" cap="flat" cmpd="sng" algn="ctr">
                      <a:solidFill>
                        <a:srgbClr val="9BC2E6"/>
                      </a:solidFill>
                      <a:prstDash val="solid"/>
                      <a:round/>
                      <a:headEnd type="none" w="med" len="med"/>
                      <a:tailEnd type="none" w="med" len="med"/>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tcPr>
                </a:tc>
                <a:tc>
                  <a:txBody>
                    <a:bodyPr/>
                    <a:lstStyle/>
                    <a:p>
                      <a:pPr algn="r" fontAlgn="b"/>
                      <a:r>
                        <a:rPr lang="en-IN" sz="1100" b="0" i="0" u="none" strike="noStrike">
                          <a:solidFill>
                            <a:srgbClr val="000000"/>
                          </a:solidFill>
                          <a:effectLst/>
                          <a:latin typeface="Calibri" panose="020F0502020204030204" pitchFamily="34" charset="0"/>
                        </a:rPr>
                        <a:t>8</a:t>
                      </a:r>
                    </a:p>
                  </a:txBody>
                  <a:tcPr marL="6350" marR="6350" marT="6350" marB="0" anchor="b">
                    <a:lnL>
                      <a:noFill/>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tcPr>
                </a:tc>
                <a:tc>
                  <a:txBody>
                    <a:bodyPr/>
                    <a:lstStyle/>
                    <a:p>
                      <a:pPr algn="r" fontAlgn="b"/>
                      <a:r>
                        <a:rPr lang="en-IN" sz="1100" b="0" i="0" u="none" strike="noStrike">
                          <a:solidFill>
                            <a:srgbClr val="000000"/>
                          </a:solidFill>
                          <a:effectLst/>
                          <a:latin typeface="Calibri" panose="020F0502020204030204" pitchFamily="34" charset="0"/>
                        </a:rPr>
                        <a:t>13.475</a:t>
                      </a:r>
                    </a:p>
                  </a:txBody>
                  <a:tcPr marL="6350" marR="6350" marT="6350" marB="0" anchor="b">
                    <a:lnL>
                      <a:noFill/>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tcPr>
                </a:tc>
              </a:tr>
              <a:tr h="320139">
                <a:tc>
                  <a:txBody>
                    <a:bodyPr/>
                    <a:lstStyle/>
                    <a:p>
                      <a:pPr algn="l" fontAlgn="b"/>
                      <a:r>
                        <a:rPr lang="en-IN" sz="1100" b="0" i="0" u="none" strike="noStrike">
                          <a:solidFill>
                            <a:srgbClr val="000000"/>
                          </a:solidFill>
                          <a:effectLst/>
                          <a:latin typeface="Calibri" panose="020F0502020204030204" pitchFamily="34" charset="0"/>
                        </a:rPr>
                        <a:t>Mexican</a:t>
                      </a:r>
                    </a:p>
                  </a:txBody>
                  <a:tcPr marL="6350" marR="6350" marT="6350" marB="0" anchor="b">
                    <a:lnL w="6350" cap="flat" cmpd="sng" algn="ctr">
                      <a:solidFill>
                        <a:srgbClr val="9BC2E6"/>
                      </a:solidFill>
                      <a:prstDash val="solid"/>
                      <a:round/>
                      <a:headEnd type="none" w="med" len="med"/>
                      <a:tailEnd type="none" w="med" len="med"/>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9</a:t>
                      </a:r>
                    </a:p>
                  </a:txBody>
                  <a:tcPr marL="6350" marR="6350" marT="6350" marB="0" anchor="b">
                    <a:lnL>
                      <a:noFill/>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11.8</a:t>
                      </a:r>
                    </a:p>
                  </a:txBody>
                  <a:tcPr marL="6350" marR="6350" marT="6350" marB="0" anchor="b">
                    <a:lnL>
                      <a:noFill/>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solidFill>
                      <a:srgbClr val="DDEBF7"/>
                    </a:solidFill>
                  </a:tcPr>
                </a:tc>
              </a:tr>
              <a:tr h="320139">
                <a:tc>
                  <a:txBody>
                    <a:bodyPr/>
                    <a:lstStyle/>
                    <a:p>
                      <a:pPr algn="l" fontAlgn="b"/>
                      <a:r>
                        <a:rPr lang="en-IN" sz="1100" b="0" i="0" u="none" strike="noStrike">
                          <a:solidFill>
                            <a:srgbClr val="000000"/>
                          </a:solidFill>
                          <a:effectLst/>
                          <a:latin typeface="Calibri" panose="020F0502020204030204" pitchFamily="34" charset="0"/>
                        </a:rPr>
                        <a:t>Italian</a:t>
                      </a:r>
                    </a:p>
                  </a:txBody>
                  <a:tcPr marL="6350" marR="6350" marT="6350" marB="0" anchor="b">
                    <a:lnL w="6350" cap="flat" cmpd="sng" algn="ctr">
                      <a:solidFill>
                        <a:srgbClr val="9BC2E6"/>
                      </a:solidFill>
                      <a:prstDash val="solid"/>
                      <a:round/>
                      <a:headEnd type="none" w="med" len="med"/>
                      <a:tailEnd type="none" w="med" len="med"/>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tcPr>
                </a:tc>
                <a:tc>
                  <a:txBody>
                    <a:bodyPr/>
                    <a:lstStyle/>
                    <a:p>
                      <a:pPr algn="r" fontAlgn="b"/>
                      <a:r>
                        <a:rPr lang="en-IN" sz="1100" b="0" i="0" u="none" strike="noStrike">
                          <a:solidFill>
                            <a:srgbClr val="000000"/>
                          </a:solidFill>
                          <a:effectLst/>
                          <a:latin typeface="Calibri" panose="020F0502020204030204" pitchFamily="34" charset="0"/>
                        </a:rPr>
                        <a:t>9</a:t>
                      </a:r>
                    </a:p>
                  </a:txBody>
                  <a:tcPr marL="6350" marR="6350" marT="6350" marB="0" anchor="b">
                    <a:lnL>
                      <a:noFill/>
                    </a:lnL>
                    <a:lnR>
                      <a:noFill/>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tcPr>
                </a:tc>
                <a:tc>
                  <a:txBody>
                    <a:bodyPr/>
                    <a:lstStyle/>
                    <a:p>
                      <a:pPr algn="r" fontAlgn="b"/>
                      <a:r>
                        <a:rPr lang="en-IN" sz="1100" b="0" i="0" u="none" strike="noStrike" dirty="0">
                          <a:solidFill>
                            <a:srgbClr val="000000"/>
                          </a:solidFill>
                          <a:effectLst/>
                          <a:latin typeface="Calibri" panose="020F0502020204030204" pitchFamily="34" charset="0"/>
                        </a:rPr>
                        <a:t>16.75</a:t>
                      </a:r>
                    </a:p>
                  </a:txBody>
                  <a:tcPr marL="6350" marR="6350" marT="6350" marB="0" anchor="b">
                    <a:lnL>
                      <a:noFill/>
                    </a:lnL>
                    <a:lnR w="6350" cap="flat" cmpd="sng" algn="ctr">
                      <a:solidFill>
                        <a:srgbClr val="9BC2E6"/>
                      </a:solidFill>
                      <a:prstDash val="solid"/>
                      <a:round/>
                      <a:headEnd type="none" w="med" len="med"/>
                      <a:tailEnd type="none" w="med" len="med"/>
                    </a:lnR>
                    <a:lnT w="6350" cap="flat" cmpd="sng" algn="ctr">
                      <a:solidFill>
                        <a:srgbClr val="9BC2E6"/>
                      </a:solidFill>
                      <a:prstDash val="solid"/>
                      <a:round/>
                      <a:headEnd type="none" w="med" len="med"/>
                      <a:tailEnd type="none" w="med" len="med"/>
                    </a:lnT>
                    <a:lnB w="6350" cap="flat" cmpd="sng" algn="ctr">
                      <a:solidFill>
                        <a:srgbClr val="9BC2E6"/>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845535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814922" y="1196752"/>
            <a:ext cx="8005550" cy="4841392"/>
          </a:xfrm>
        </p:spPr>
        <p:txBody>
          <a:bodyPr>
            <a:normAutofit/>
          </a:bodyPr>
          <a:lstStyle/>
          <a:p>
            <a:r>
              <a:rPr lang="en-US" altLang="ko-KR" sz="2000" dirty="0"/>
              <a:t>What were the least and most ordered items? What categories were they in</a:t>
            </a:r>
            <a:r>
              <a:rPr lang="en-US" altLang="ko-KR" sz="2000" dirty="0" smtClean="0"/>
              <a:t>?</a:t>
            </a:r>
          </a:p>
          <a:p>
            <a:pPr>
              <a:buFont typeface="Arial" panose="020B0604020202020204" pitchFamily="34" charset="0"/>
              <a:buChar char="•"/>
            </a:pPr>
            <a:r>
              <a:rPr lang="en-IN" altLang="ko-KR" sz="2000" dirty="0"/>
              <a:t>Select </a:t>
            </a:r>
            <a:r>
              <a:rPr lang="en-IN" altLang="ko-KR" sz="2000" dirty="0" err="1"/>
              <a:t>item_name</a:t>
            </a:r>
            <a:r>
              <a:rPr lang="en-IN" altLang="ko-KR" sz="2000" dirty="0"/>
              <a:t>, count(</a:t>
            </a:r>
            <a:r>
              <a:rPr lang="en-IN" altLang="ko-KR" sz="2000" dirty="0" err="1"/>
              <a:t>order_details_id</a:t>
            </a:r>
            <a:r>
              <a:rPr lang="en-IN" altLang="ko-KR" sz="2000" dirty="0"/>
              <a:t>) </a:t>
            </a:r>
            <a:r>
              <a:rPr lang="en-IN" altLang="ko-KR" sz="2000" dirty="0" err="1"/>
              <a:t>num_purchased</a:t>
            </a:r>
            <a:r>
              <a:rPr lang="en-IN" altLang="ko-KR" sz="2000" dirty="0"/>
              <a:t>, </a:t>
            </a:r>
            <a:r>
              <a:rPr lang="en-IN" altLang="ko-KR" sz="2000" dirty="0" err="1"/>
              <a:t>categoryfrom</a:t>
            </a:r>
            <a:r>
              <a:rPr lang="en-IN" altLang="ko-KR" sz="2000" dirty="0"/>
              <a:t> </a:t>
            </a:r>
            <a:r>
              <a:rPr lang="en-IN" altLang="ko-KR" sz="2000" dirty="0" err="1"/>
              <a:t>order_detailsLeft</a:t>
            </a:r>
            <a:r>
              <a:rPr lang="en-IN" altLang="ko-KR" sz="2000" dirty="0"/>
              <a:t> join </a:t>
            </a:r>
            <a:r>
              <a:rPr lang="en-IN" altLang="ko-KR" sz="2000" dirty="0" err="1"/>
              <a:t>menu_items</a:t>
            </a:r>
            <a:r>
              <a:rPr lang="en-IN" altLang="ko-KR" sz="2000" dirty="0"/>
              <a:t> on </a:t>
            </a:r>
            <a:r>
              <a:rPr lang="en-IN" altLang="ko-KR" sz="2000" dirty="0" err="1"/>
              <a:t>menu_items.menu_item_id</a:t>
            </a:r>
            <a:r>
              <a:rPr lang="en-IN" altLang="ko-KR" sz="2000" dirty="0"/>
              <a:t> = </a:t>
            </a:r>
            <a:r>
              <a:rPr lang="en-IN" altLang="ko-KR" sz="2000" dirty="0" err="1"/>
              <a:t>order_details.item_id</a:t>
            </a:r>
            <a:r>
              <a:rPr lang="en-IN" altLang="ko-KR" sz="2000" dirty="0"/>
              <a:t> group by </a:t>
            </a:r>
            <a:r>
              <a:rPr lang="en-IN" altLang="ko-KR" sz="2000" dirty="0" err="1"/>
              <a:t>item_name,categoryorder</a:t>
            </a:r>
            <a:r>
              <a:rPr lang="en-IN" altLang="ko-KR" sz="2000" dirty="0"/>
              <a:t> by </a:t>
            </a:r>
            <a:r>
              <a:rPr lang="en-IN" altLang="ko-KR" sz="2000" dirty="0" err="1"/>
              <a:t>num_purchased</a:t>
            </a:r>
            <a:r>
              <a:rPr lang="en-IN" altLang="ko-KR" sz="2000" dirty="0"/>
              <a:t> </a:t>
            </a:r>
            <a:r>
              <a:rPr lang="en-IN" altLang="ko-KR" sz="2000" dirty="0" err="1"/>
              <a:t>desc</a:t>
            </a:r>
            <a:r>
              <a:rPr lang="en-IN" altLang="ko-KR" sz="2000" dirty="0"/>
              <a:t>;</a:t>
            </a:r>
            <a:endParaRPr lang="ko-KR" altLang="en-US" sz="2000" dirty="0"/>
          </a:p>
        </p:txBody>
      </p:sp>
      <p:sp>
        <p:nvSpPr>
          <p:cNvPr id="9" name="제목 1"/>
          <p:cNvSpPr>
            <a:spLocks noGrp="1"/>
          </p:cNvSpPr>
          <p:nvPr>
            <p:ph type="title"/>
          </p:nvPr>
        </p:nvSpPr>
        <p:spPr/>
        <p:txBody>
          <a:bodyPr/>
          <a:lstStyle/>
          <a:p>
            <a:pPr algn="ctr"/>
            <a:r>
              <a:rPr lang="en-US" altLang="ko-KR" dirty="0" err="1" smtClean="0"/>
              <a:t>Order_details</a:t>
            </a:r>
            <a:endParaRPr lang="ko-KR" altLang="en-US" dirty="0">
              <a:solidFill>
                <a:schemeClr val="bg1"/>
              </a:solidFill>
            </a:endParaRPr>
          </a:p>
        </p:txBody>
      </p:sp>
      <p:graphicFrame>
        <p:nvGraphicFramePr>
          <p:cNvPr id="2" name="Object 1"/>
          <p:cNvGraphicFramePr>
            <a:graphicFrameLocks noChangeAspect="1"/>
          </p:cNvGraphicFramePr>
          <p:nvPr>
            <p:extLst>
              <p:ext uri="{D42A27DB-BD31-4B8C-83A1-F6EECF244321}">
                <p14:modId xmlns:p14="http://schemas.microsoft.com/office/powerpoint/2010/main" val="56501013"/>
              </p:ext>
            </p:extLst>
          </p:nvPr>
        </p:nvGraphicFramePr>
        <p:xfrm>
          <a:off x="1763688" y="3789040"/>
          <a:ext cx="5544616" cy="2649398"/>
        </p:xfrm>
        <a:graphic>
          <a:graphicData uri="http://schemas.openxmlformats.org/presentationml/2006/ole">
            <mc:AlternateContent xmlns:mc="http://schemas.openxmlformats.org/markup-compatibility/2006">
              <mc:Choice xmlns:v="urn:schemas-microsoft-com:vml" Requires="v">
                <p:oleObj spid="_x0000_s2054" name="Worksheet" r:id="rId4" imgW="3867150" imgH="1847850" progId="Excel.Sheet.12">
                  <p:embed/>
                </p:oleObj>
              </mc:Choice>
              <mc:Fallback>
                <p:oleObj name="Worksheet" r:id="rId4" imgW="3867150" imgH="1847850" progId="Excel.Sheet.12">
                  <p:embed/>
                  <p:pic>
                    <p:nvPicPr>
                      <p:cNvPr id="0" name=""/>
                      <p:cNvPicPr/>
                      <p:nvPr/>
                    </p:nvPicPr>
                    <p:blipFill>
                      <a:blip r:embed="rId5"/>
                      <a:stretch>
                        <a:fillRect/>
                      </a:stretch>
                    </p:blipFill>
                    <p:spPr>
                      <a:xfrm>
                        <a:off x="1763688" y="3789040"/>
                        <a:ext cx="5544616" cy="2649398"/>
                      </a:xfrm>
                      <a:prstGeom prst="rect">
                        <a:avLst/>
                      </a:prstGeom>
                    </p:spPr>
                  </p:pic>
                </p:oleObj>
              </mc:Fallback>
            </mc:AlternateContent>
          </a:graphicData>
        </a:graphic>
      </p:graphicFrame>
    </p:spTree>
    <p:extLst>
      <p:ext uri="{BB962C8B-B14F-4D97-AF65-F5344CB8AC3E}">
        <p14:creationId xmlns:p14="http://schemas.microsoft.com/office/powerpoint/2010/main" val="6408124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814922" y="1196752"/>
            <a:ext cx="8005550" cy="4841392"/>
          </a:xfrm>
        </p:spPr>
        <p:txBody>
          <a:bodyPr>
            <a:normAutofit/>
          </a:bodyPr>
          <a:lstStyle/>
          <a:p>
            <a:pPr algn="ctr"/>
            <a:r>
              <a:rPr lang="en-US" altLang="en-US" sz="2400" i="0" dirty="0"/>
              <a:t>View the details of the top 5 </a:t>
            </a:r>
            <a:r>
              <a:rPr lang="en-US" altLang="en-US" sz="2400" i="0" dirty="0" smtClean="0"/>
              <a:t>highest </a:t>
            </a:r>
            <a:r>
              <a:rPr lang="en-US" altLang="en-US" sz="2400" i="0" dirty="0"/>
              <a:t>spend </a:t>
            </a:r>
            <a:r>
              <a:rPr lang="en-US" altLang="en-US" sz="2400" i="0" dirty="0" smtClean="0"/>
              <a:t>orders?</a:t>
            </a:r>
          </a:p>
          <a:p>
            <a:r>
              <a:rPr lang="en-US" altLang="en-US" sz="1800" i="0" dirty="0"/>
              <a:t>SELECT </a:t>
            </a:r>
          </a:p>
          <a:p>
            <a:r>
              <a:rPr lang="en-US" altLang="en-US" sz="1800" i="0" dirty="0"/>
              <a:t>    category,</a:t>
            </a:r>
          </a:p>
          <a:p>
            <a:r>
              <a:rPr lang="en-US" altLang="en-US" sz="1800" i="0" dirty="0"/>
              <a:t>    COUNT(</a:t>
            </a:r>
            <a:r>
              <a:rPr lang="en-US" altLang="en-US" sz="1800" i="0" dirty="0" err="1"/>
              <a:t>od.item_id</a:t>
            </a:r>
            <a:r>
              <a:rPr lang="en-US" altLang="en-US" sz="1800" i="0" dirty="0"/>
              <a:t>) AS </a:t>
            </a:r>
            <a:r>
              <a:rPr lang="en-US" altLang="en-US" sz="1800" i="0" dirty="0" err="1"/>
              <a:t>num_items</a:t>
            </a:r>
            <a:endParaRPr lang="en-US" altLang="en-US" sz="1800" i="0" dirty="0"/>
          </a:p>
          <a:p>
            <a:r>
              <a:rPr lang="en-US" altLang="en-US" sz="1800" i="0" dirty="0"/>
              <a:t>FROM </a:t>
            </a:r>
          </a:p>
          <a:p>
            <a:r>
              <a:rPr lang="en-US" altLang="en-US" sz="1800" i="0" dirty="0"/>
              <a:t>    </a:t>
            </a:r>
            <a:r>
              <a:rPr lang="en-US" altLang="en-US" sz="1800" i="0" dirty="0" err="1"/>
              <a:t>order_details</a:t>
            </a:r>
            <a:r>
              <a:rPr lang="en-US" altLang="en-US" sz="1800" i="0" dirty="0"/>
              <a:t> AS od</a:t>
            </a:r>
          </a:p>
          <a:p>
            <a:r>
              <a:rPr lang="en-US" altLang="en-US" sz="1800" i="0" dirty="0"/>
              <a:t>LEFT JOIN </a:t>
            </a:r>
          </a:p>
          <a:p>
            <a:r>
              <a:rPr lang="en-US" altLang="en-US" sz="1800" i="0" dirty="0"/>
              <a:t>    </a:t>
            </a:r>
            <a:r>
              <a:rPr lang="en-US" altLang="en-US" sz="1800" i="0" dirty="0" err="1"/>
              <a:t>menu_items</a:t>
            </a:r>
            <a:r>
              <a:rPr lang="en-US" altLang="en-US" sz="1800" i="0" dirty="0"/>
              <a:t> AS mi </a:t>
            </a:r>
          </a:p>
          <a:p>
            <a:r>
              <a:rPr lang="en-US" altLang="en-US" sz="1800" i="0" dirty="0"/>
              <a:t>    ON </a:t>
            </a:r>
            <a:r>
              <a:rPr lang="en-US" altLang="en-US" sz="1800" i="0" dirty="0" err="1"/>
              <a:t>od.item_id</a:t>
            </a:r>
            <a:r>
              <a:rPr lang="en-US" altLang="en-US" sz="1800" i="0" dirty="0"/>
              <a:t> = </a:t>
            </a:r>
            <a:r>
              <a:rPr lang="en-US" altLang="en-US" sz="1800" i="0" dirty="0" err="1"/>
              <a:t>mi.menu_item_id</a:t>
            </a:r>
            <a:endParaRPr lang="en-US" altLang="en-US" sz="1800" i="0" dirty="0"/>
          </a:p>
          <a:p>
            <a:r>
              <a:rPr lang="en-US" altLang="en-US" sz="1800" i="0" dirty="0"/>
              <a:t>WHERE </a:t>
            </a:r>
          </a:p>
          <a:p>
            <a:r>
              <a:rPr lang="en-US" altLang="en-US" sz="1800" i="0" dirty="0"/>
              <a:t>    </a:t>
            </a:r>
            <a:r>
              <a:rPr lang="en-US" altLang="en-US" sz="1800" i="0" dirty="0" err="1"/>
              <a:t>od.order_id</a:t>
            </a:r>
            <a:r>
              <a:rPr lang="en-US" altLang="en-US" sz="1800" i="0" dirty="0"/>
              <a:t> IN (440, 2075, 1957, 330, 2675)</a:t>
            </a:r>
          </a:p>
          <a:p>
            <a:r>
              <a:rPr lang="en-US" altLang="en-US" sz="1800" i="0" dirty="0"/>
              <a:t>GROUP BY </a:t>
            </a:r>
          </a:p>
          <a:p>
            <a:r>
              <a:rPr lang="en-US" altLang="en-US" sz="1800" i="0" dirty="0"/>
              <a:t>    category;</a:t>
            </a:r>
          </a:p>
          <a:p>
            <a:endParaRPr lang="en-US" altLang="en-US" sz="1800" i="0" dirty="0" smtClean="0"/>
          </a:p>
        </p:txBody>
      </p:sp>
      <p:sp>
        <p:nvSpPr>
          <p:cNvPr id="9" name="제목 1"/>
          <p:cNvSpPr>
            <a:spLocks noGrp="1"/>
          </p:cNvSpPr>
          <p:nvPr>
            <p:ph type="title"/>
          </p:nvPr>
        </p:nvSpPr>
        <p:spPr/>
        <p:txBody>
          <a:bodyPr/>
          <a:lstStyle/>
          <a:p>
            <a:endParaRPr lang="ko-KR" altLang="en-US" dirty="0">
              <a:solidFill>
                <a:schemeClr val="bg1"/>
              </a:solidFill>
            </a:endParaRPr>
          </a:p>
        </p:txBody>
      </p:sp>
      <p:graphicFrame>
        <p:nvGraphicFramePr>
          <p:cNvPr id="2" name="Object 1"/>
          <p:cNvGraphicFramePr>
            <a:graphicFrameLocks noChangeAspect="1"/>
          </p:cNvGraphicFramePr>
          <p:nvPr>
            <p:extLst>
              <p:ext uri="{D42A27DB-BD31-4B8C-83A1-F6EECF244321}">
                <p14:modId xmlns:p14="http://schemas.microsoft.com/office/powerpoint/2010/main" val="4266637177"/>
              </p:ext>
            </p:extLst>
          </p:nvPr>
        </p:nvGraphicFramePr>
        <p:xfrm>
          <a:off x="5364088" y="2737601"/>
          <a:ext cx="2964964" cy="1759694"/>
        </p:xfrm>
        <a:graphic>
          <a:graphicData uri="http://schemas.openxmlformats.org/presentationml/2006/ole">
            <mc:AlternateContent xmlns:mc="http://schemas.openxmlformats.org/markup-compatibility/2006">
              <mc:Choice xmlns:v="urn:schemas-microsoft-com:vml" Requires="v">
                <p:oleObj spid="_x0000_s3077" name="Worksheet" r:id="rId4" imgW="1562100" imgH="927259" progId="Excel.Sheet.12">
                  <p:embed/>
                </p:oleObj>
              </mc:Choice>
              <mc:Fallback>
                <p:oleObj name="Worksheet" r:id="rId4" imgW="1562100" imgH="927259" progId="Excel.Sheet.12">
                  <p:embed/>
                  <p:pic>
                    <p:nvPicPr>
                      <p:cNvPr id="0" name=""/>
                      <p:cNvPicPr/>
                      <p:nvPr/>
                    </p:nvPicPr>
                    <p:blipFill>
                      <a:blip r:embed="rId5"/>
                      <a:stretch>
                        <a:fillRect/>
                      </a:stretch>
                    </p:blipFill>
                    <p:spPr>
                      <a:xfrm>
                        <a:off x="5364088" y="2737601"/>
                        <a:ext cx="2964964" cy="1759694"/>
                      </a:xfrm>
                      <a:prstGeom prst="rect">
                        <a:avLst/>
                      </a:prstGeom>
                    </p:spPr>
                  </p:pic>
                </p:oleObj>
              </mc:Fallback>
            </mc:AlternateContent>
          </a:graphicData>
        </a:graphic>
      </p:graphicFrame>
    </p:spTree>
    <p:extLst>
      <p:ext uri="{BB962C8B-B14F-4D97-AF65-F5344CB8AC3E}">
        <p14:creationId xmlns:p14="http://schemas.microsoft.com/office/powerpoint/2010/main" val="14831355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테마">
  <a:themeElements>
    <a:clrScheme name="회색조">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13029</TotalTime>
  <Words>754</Words>
  <Application>Microsoft Office PowerPoint</Application>
  <PresentationFormat>On-screen Show (4:3)</PresentationFormat>
  <Paragraphs>100</Paragraphs>
  <Slides>12</Slides>
  <Notes>2</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21" baseType="lpstr">
      <vt:lpstr>맑은 고딕</vt:lpstr>
      <vt:lpstr>Arial</vt:lpstr>
      <vt:lpstr>굴림체</vt:lpstr>
      <vt:lpstr>Calibri Light</vt:lpstr>
      <vt:lpstr>굴림</vt:lpstr>
      <vt:lpstr>Wingdings</vt:lpstr>
      <vt:lpstr>Calibri</vt:lpstr>
      <vt:lpstr>Office 테마</vt:lpstr>
      <vt:lpstr>Worksheet</vt:lpstr>
      <vt:lpstr>Restaurant Analysis </vt:lpstr>
      <vt:lpstr>INTRODUCTION</vt:lpstr>
      <vt:lpstr>Schema</vt:lpstr>
      <vt:lpstr>About the Restaurant data</vt:lpstr>
      <vt:lpstr>SQL Queries</vt:lpstr>
      <vt:lpstr>Let’s Drive In</vt:lpstr>
      <vt:lpstr>Menu_items</vt:lpstr>
      <vt:lpstr>Order_details</vt:lpstr>
      <vt:lpstr>PowerPoint Presentation</vt:lpstr>
      <vt:lpstr>Conclusion</vt:lpstr>
      <vt:lpstr>Recommendation </vt:lpstr>
      <vt:lpstr>THANK YOU</vt:lpstr>
    </vt:vector>
  </TitlesOfParts>
  <Manager>Slide Members</Manager>
  <Company>YESFORM Co.,Ltd.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ADMIN</cp:lastModifiedBy>
  <cp:revision>20</cp:revision>
  <dcterms:created xsi:type="dcterms:W3CDTF">2010-02-01T08:03:16Z</dcterms:created>
  <dcterms:modified xsi:type="dcterms:W3CDTF">2024-10-27T13:52:05Z</dcterms:modified>
  <cp:category>www.slidemembers.com</cp:category>
</cp:coreProperties>
</file>

<file path=docProps/thumbnail.jpeg>
</file>